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308" r:id="rId38"/>
    <p:sldId id="295" r:id="rId39"/>
    <p:sldId id="296" r:id="rId40"/>
    <p:sldId id="310" r:id="rId41"/>
    <p:sldId id="309" r:id="rId42"/>
    <p:sldId id="311" r:id="rId43"/>
    <p:sldId id="298" r:id="rId44"/>
    <p:sldId id="299" r:id="rId45"/>
    <p:sldId id="307" r:id="rId46"/>
    <p:sldId id="312" r:id="rId47"/>
    <p:sldId id="297" r:id="rId48"/>
    <p:sldId id="300" r:id="rId49"/>
    <p:sldId id="301" r:id="rId50"/>
    <p:sldId id="304" r:id="rId51"/>
    <p:sldId id="303" r:id="rId52"/>
    <p:sldId id="302" r:id="rId53"/>
    <p:sldId id="305" r:id="rId54"/>
    <p:sldId id="313" r:id="rId55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2974517131179104"/>
          <c:y val="0.49000103424737812"/>
          <c:w val="0.26974642189839043"/>
          <c:h val="0.48066936490315998"/>
        </c:manualLayout>
      </c:layout>
      <c:pieChart>
        <c:varyColors val="1"/>
        <c:ser>
          <c:idx val="0"/>
          <c:order val="0"/>
          <c:tx>
            <c:strRef>
              <c:f>List1!$B$35:$B$36</c:f>
              <c:strCache>
                <c:ptCount val="1"/>
                <c:pt idx="0">
                  <c:v>Broj prekida</c:v>
                </c:pt>
              </c:strCache>
            </c:strRef>
          </c:tx>
          <c:explosion val="9"/>
          <c:dPt>
            <c:idx val="2"/>
            <c:bubble3D val="0"/>
          </c:dPt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List1!$A$37:$A$39</c:f>
              <c:strCache>
                <c:ptCount val="3"/>
                <c:pt idx="0">
                  <c:v>Greška u 
telekomunikacijskom 
sustavu</c:v>
                </c:pt>
                <c:pt idx="1">
                  <c:v>Greška u 
sinkronizaciji 
sa GPS sustavom</c:v>
                </c:pt>
                <c:pt idx="2">
                  <c:v>Greška u 
mjernom sustavu
 PMU jedinice</c:v>
                </c:pt>
              </c:strCache>
            </c:strRef>
          </c:cat>
          <c:val>
            <c:numRef>
              <c:f>List1!$B$37:$B$39</c:f>
              <c:numCache>
                <c:formatCode>General</c:formatCode>
                <c:ptCount val="3"/>
                <c:pt idx="0">
                  <c:v>56</c:v>
                </c:pt>
                <c:pt idx="1">
                  <c:v>4</c:v>
                </c:pt>
                <c:pt idx="2">
                  <c:v>56</c:v>
                </c:pt>
              </c:numCache>
            </c:numRef>
          </c:val>
        </c:ser>
        <c:ser>
          <c:idx val="1"/>
          <c:order val="1"/>
          <c:tx>
            <c:strRef>
              <c:f>List1!$C$35:$C$36</c:f>
              <c:strCache>
                <c:ptCount val="1"/>
                <c:pt idx="0">
                  <c:v>Ukupno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List1!$A$37:$A$39</c:f>
              <c:strCache>
                <c:ptCount val="3"/>
                <c:pt idx="0">
                  <c:v>Greška u 
telekomunikacijskom 
sustavu</c:v>
                </c:pt>
                <c:pt idx="1">
                  <c:v>Greška u 
sinkronizaciji 
sa GPS sustavom</c:v>
                </c:pt>
                <c:pt idx="2">
                  <c:v>Greška u 
mjernom sustavu
 PMU jedinice</c:v>
                </c:pt>
              </c:strCache>
            </c:strRef>
          </c:cat>
          <c:val>
            <c:numRef>
              <c:f>List1!$C$37:$C$39</c:f>
              <c:numCache>
                <c:formatCode>h:mm:ss</c:formatCode>
                <c:ptCount val="3"/>
                <c:pt idx="0">
                  <c:v>0.57765046296296296</c:v>
                </c:pt>
                <c:pt idx="1">
                  <c:v>1.9212962962962981E-3</c:v>
                </c:pt>
                <c:pt idx="2">
                  <c:v>0.49526620370370694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>
        <c:manualLayout>
          <c:xMode val="edge"/>
          <c:yMode val="edge"/>
          <c:x val="4.8121117454845784E-2"/>
          <c:y val="3.5026511207794091E-2"/>
          <c:w val="0.81530352727331257"/>
          <c:h val="0.46767673563947521"/>
        </c:manualLayout>
      </c:layout>
      <c:overlay val="0"/>
      <c:txPr>
        <a:bodyPr/>
        <a:lstStyle/>
        <a:p>
          <a:pPr>
            <a:defRPr sz="1800"/>
          </a:pPr>
          <a:endParaRPr lang="sr-Latn-RS"/>
        </a:p>
      </c:txPr>
    </c:legend>
    <c:plotVisOnly val="1"/>
    <c:dispBlanksAs val="zero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EEE80F-ABC4-4540-98A6-B1E0584F7588}" type="datetimeFigureOut">
              <a:rPr lang="hr-HR" smtClean="0"/>
              <a:t>22.5.2014.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1CC895-E151-4522-89ED-44C1F77A869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7527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1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2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3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4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6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7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8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9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10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11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12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13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14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16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17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18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19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20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21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22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23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24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25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26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27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28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29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30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31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32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33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34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35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36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37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38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39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40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41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42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43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44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45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46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47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48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49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50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51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52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53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637F-C441-44ED-B5AC-4226AEBF72A0}" type="slidenum">
              <a:rPr lang="hr-HR" smtClean="0"/>
              <a:t>54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7052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9792" y="6237312"/>
            <a:ext cx="4608512" cy="576064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endParaRPr lang="hr-HR" dirty="0" smtClean="0"/>
          </a:p>
          <a:p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r>
              <a:rPr lang="hr-HR" dirty="0" smtClean="0"/>
              <a:t>Ljubljana 27. maja 2014</a:t>
            </a:r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68344" y="6356350"/>
            <a:ext cx="1018456" cy="365125"/>
          </a:xfrm>
        </p:spPr>
        <p:txBody>
          <a:bodyPr/>
          <a:lstStyle/>
          <a:p>
            <a:fld id="{979C46FC-9729-4138-9216-D2009C33BBB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31377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094F7-F233-4ADF-B3FD-C3D6821838A0}" type="datetimeFigureOut">
              <a:rPr lang="hr-HR" smtClean="0"/>
              <a:t>22.5.2014.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C46FC-9729-4138-9216-D2009C33BBB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67491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094F7-F233-4ADF-B3FD-C3D6821838A0}" type="datetimeFigureOut">
              <a:rPr lang="hr-HR" smtClean="0"/>
              <a:t>22.5.2014.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C46FC-9729-4138-9216-D2009C33BBB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78039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094F7-F233-4ADF-B3FD-C3D6821838A0}" type="datetimeFigureOut">
              <a:rPr lang="hr-HR" smtClean="0"/>
              <a:t>22.5.2014.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C46FC-9729-4138-9216-D2009C33BBB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825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094F7-F233-4ADF-B3FD-C3D6821838A0}" type="datetimeFigureOut">
              <a:rPr lang="hr-HR" smtClean="0"/>
              <a:t>22.5.2014.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C46FC-9729-4138-9216-D2009C33BBB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56515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094F7-F233-4ADF-B3FD-C3D6821838A0}" type="datetimeFigureOut">
              <a:rPr lang="hr-HR" smtClean="0"/>
              <a:t>22.5.2014.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C46FC-9729-4138-9216-D2009C33BBB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37854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094F7-F233-4ADF-B3FD-C3D6821838A0}" type="datetimeFigureOut">
              <a:rPr lang="hr-HR" smtClean="0"/>
              <a:t>22.5.2014.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C46FC-9729-4138-9216-D2009C33BBB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83270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094F7-F233-4ADF-B3FD-C3D6821838A0}" type="datetimeFigureOut">
              <a:rPr lang="hr-HR" smtClean="0"/>
              <a:t>22.5.2014.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C46FC-9729-4138-9216-D2009C33BBB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07612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094F7-F233-4ADF-B3FD-C3D6821838A0}" type="datetimeFigureOut">
              <a:rPr lang="hr-HR" smtClean="0"/>
              <a:t>22.5.2014.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C46FC-9729-4138-9216-D2009C33BBB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6965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094F7-F233-4ADF-B3FD-C3D6821838A0}" type="datetimeFigureOut">
              <a:rPr lang="hr-HR" smtClean="0"/>
              <a:t>22.5.2014.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C46FC-9729-4138-9216-D2009C33BBB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46242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094F7-F233-4ADF-B3FD-C3D6821838A0}" type="datetimeFigureOut">
              <a:rPr lang="hr-HR" smtClean="0"/>
              <a:t>22.5.2014.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C46FC-9729-4138-9216-D2009C33BBB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6290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094F7-F233-4ADF-B3FD-C3D6821838A0}" type="datetimeFigureOut">
              <a:rPr lang="hr-HR" smtClean="0"/>
              <a:t>22.5.2014.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C46FC-9729-4138-9216-D2009C33BBB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19139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emf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wmf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emf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764704"/>
            <a:ext cx="8964488" cy="1656184"/>
          </a:xfrm>
        </p:spPr>
        <p:txBody>
          <a:bodyPr>
            <a:normAutofit/>
          </a:bodyPr>
          <a:lstStyle/>
          <a:p>
            <a:pPr algn="ctr"/>
            <a:r>
              <a:rPr lang="hr-H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Zaštita i upravljanje u</a:t>
            </a:r>
            <a:br>
              <a:rPr lang="hr-H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prijenosnom sustavu Hrvatske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83341" y="2924944"/>
            <a:ext cx="7549099" cy="2304256"/>
          </a:xfrm>
        </p:spPr>
        <p:txBody>
          <a:bodyPr>
            <a:normAutofit/>
          </a:bodyPr>
          <a:lstStyle/>
          <a:p>
            <a:pPr algn="l"/>
            <a:r>
              <a:rPr lang="hr-H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Božidar Filipović-Grčić</a:t>
            </a:r>
          </a:p>
          <a:p>
            <a:pPr algn="l"/>
            <a:r>
              <a:rPr lang="hr-H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Igor Ivanković</a:t>
            </a:r>
          </a:p>
          <a:p>
            <a:pPr algn="l"/>
            <a:r>
              <a:rPr lang="hr-H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Boris Avramović</a:t>
            </a:r>
          </a:p>
          <a:p>
            <a:pPr algn="l"/>
            <a:r>
              <a:rPr lang="hr-H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Ksenija </a:t>
            </a:r>
            <a:r>
              <a:rPr lang="hr-HR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Kostović</a:t>
            </a:r>
            <a:r>
              <a:rPr lang="hr-H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-Žubrinić</a:t>
            </a:r>
          </a:p>
          <a:p>
            <a:pPr algn="l"/>
            <a:r>
              <a:rPr lang="hr-H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Renata Rubeša</a:t>
            </a:r>
            <a:endParaRPr lang="hr-HR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1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070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120" y="188640"/>
            <a:ext cx="8964488" cy="936104"/>
          </a:xfrm>
        </p:spPr>
        <p:txBody>
          <a:bodyPr>
            <a:normAutofit/>
          </a:bodyPr>
          <a:lstStyle/>
          <a:p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Sadržaj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2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 txBox="1">
            <a:spLocks/>
          </p:cNvSpPr>
          <p:nvPr/>
        </p:nvSpPr>
        <p:spPr>
          <a:xfrm>
            <a:off x="107504" y="1600201"/>
            <a:ext cx="8928992" cy="4061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lvl="1" indent="-514350" algn="l">
              <a:buFont typeface="+mj-lt"/>
              <a:buAutoNum type="arabicPeriod"/>
            </a:pPr>
            <a:r>
              <a:rPr lang="hr-HR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Sekundarni sustavi u prijenosnoj mreži</a:t>
            </a:r>
          </a:p>
          <a:p>
            <a:pPr marL="514350" lvl="1" indent="-514350" algn="l">
              <a:buFont typeface="+mj-lt"/>
              <a:buAutoNum type="arabicPeriod"/>
            </a:pPr>
            <a:r>
              <a:rPr lang="hr-HR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IEC61850 – GOOSE poruke u prijenosu signala za sustave relejne zaštite</a:t>
            </a:r>
          </a:p>
          <a:p>
            <a:pPr marL="514350" lvl="1" indent="-514350" algn="l">
              <a:buFont typeface="+mj-lt"/>
              <a:buAutoNum type="arabicPeriod"/>
            </a:pPr>
            <a:r>
              <a:rPr lang="hr-HR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WAMS</a:t>
            </a:r>
          </a:p>
          <a:p>
            <a:pPr marL="514350" lvl="1" indent="-514350" algn="l">
              <a:buFont typeface="+mj-lt"/>
              <a:buAutoNum type="arabicPeriod"/>
            </a:pPr>
            <a:r>
              <a:rPr lang="hr-HR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Inteligentna obrada alarma</a:t>
            </a:r>
          </a:p>
          <a:p>
            <a:pPr marL="514350" lvl="1" indent="-514350" algn="l">
              <a:buFont typeface="+mj-lt"/>
              <a:buAutoNum type="arabicPeriod"/>
            </a:pPr>
            <a:r>
              <a:rPr lang="hr-HR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Korištenje baza podataka za ocjenu kvalitete rada sustava relejne zaštite</a:t>
            </a:r>
          </a:p>
          <a:p>
            <a:pPr marL="514350" lvl="1" indent="-514350" algn="l">
              <a:buFont typeface="+mj-lt"/>
              <a:buAutoNum type="arabicPeriod"/>
            </a:pPr>
            <a:endParaRPr lang="hr-H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6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120" y="188640"/>
            <a:ext cx="8964488" cy="792088"/>
          </a:xfrm>
        </p:spPr>
        <p:txBody>
          <a:bodyPr>
            <a:normAutofit/>
          </a:bodyPr>
          <a:lstStyle/>
          <a:p>
            <a:r>
              <a:rPr lang="hr-HR" sz="3200" b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 Sekundarni sustavi u prijenosnoj mreži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3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>
            <a:spLocks/>
          </p:cNvSpPr>
          <p:nvPr/>
        </p:nvSpPr>
        <p:spPr>
          <a:xfrm>
            <a:off x="107504" y="1600201"/>
            <a:ext cx="8928992" cy="4061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lvl="1" indent="-514350" algn="l">
              <a:buFont typeface="Arial" panose="020B0604020202020204" pitchFamily="34" charset="0"/>
              <a:buChar char="•"/>
            </a:pPr>
            <a:r>
              <a:rPr lang="hr-H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Sekundarni sustavi relejne zaštite i upravljanja čine bazu za vođenje EES-a</a:t>
            </a:r>
          </a:p>
          <a:p>
            <a:pPr marL="514350" lvl="1" indent="-514350" algn="l">
              <a:buFont typeface="Arial" panose="020B0604020202020204" pitchFamily="34" charset="0"/>
              <a:buChar char="•"/>
            </a:pPr>
            <a:r>
              <a:rPr lang="hr-H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Zahvat svih signala u EES-u (mjerenje, komande, signali, regulacija)</a:t>
            </a:r>
          </a:p>
          <a:p>
            <a:pPr marL="514350" lvl="1" indent="-514350" algn="l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hr-H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aštita EES-a (relejna zaštita) otklanja poremećaje u EES-u</a:t>
            </a:r>
          </a:p>
          <a:p>
            <a:pPr marL="0" lvl="1" algn="l"/>
            <a:endParaRPr lang="hr-H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38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120" y="188640"/>
            <a:ext cx="8964488" cy="792088"/>
          </a:xfrm>
        </p:spPr>
        <p:txBody>
          <a:bodyPr>
            <a:normAutofit/>
          </a:bodyPr>
          <a:lstStyle/>
          <a:p>
            <a:r>
              <a:rPr lang="hr-HR" sz="3200" b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 Sekundarni sustavi u prijenosnoj mreži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4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/>
          <p:cNvSpPr txBox="1">
            <a:spLocks/>
          </p:cNvSpPr>
          <p:nvPr/>
        </p:nvSpPr>
        <p:spPr>
          <a:xfrm>
            <a:off x="107504" y="1268760"/>
            <a:ext cx="8928992" cy="43924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pl-PL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Vođenje EES-a zasniva se na zahvatu signala u postrojenjima u I. sloju, relejna zaštita, upravljanje i mjerenje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pl-PL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oko 200 objekata (trafostanica i elektrana),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pl-PL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oko 7500 km dalekovoda,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pl-PL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oko 100 objekata susjednih </a:t>
            </a:r>
            <a:r>
              <a:rPr lang="pl-PL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prijenosnih mreža</a:t>
            </a:r>
            <a:endParaRPr lang="pl-PL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Istovremeni prihvat preko 100 000 signala (</a:t>
            </a:r>
            <a:r>
              <a:rPr lang="hr-HR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uklopnih</a:t>
            </a: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stanja, </a:t>
            </a:r>
            <a:r>
              <a:rPr lang="hr-H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komadi, </a:t>
            </a: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signala) i mjerenja</a:t>
            </a:r>
          </a:p>
          <a:p>
            <a:pPr marL="514350" lvl="1" indent="-514350" algn="l">
              <a:buFont typeface="Arial" panose="020B0604020202020204" pitchFamily="34" charset="0"/>
              <a:buChar char="•"/>
            </a:pPr>
            <a:endParaRPr lang="hr-H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79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120" y="188640"/>
            <a:ext cx="8964488" cy="792088"/>
          </a:xfrm>
        </p:spPr>
        <p:txBody>
          <a:bodyPr>
            <a:normAutofit/>
          </a:bodyPr>
          <a:lstStyle/>
          <a:p>
            <a:r>
              <a:rPr lang="hr-HR" sz="3200" b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 Sekundarni sustavi u prijenosnoj mreži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5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1123950"/>
            <a:ext cx="8763000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590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120" y="188640"/>
            <a:ext cx="8964488" cy="792088"/>
          </a:xfrm>
        </p:spPr>
        <p:txBody>
          <a:bodyPr>
            <a:normAutofit/>
          </a:bodyPr>
          <a:lstStyle/>
          <a:p>
            <a:r>
              <a:rPr lang="hr-HR" sz="3200" b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 Sekundarni sustavi u prijenosnoj mreži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6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/>
          <p:cNvSpPr txBox="1">
            <a:spLocks/>
          </p:cNvSpPr>
          <p:nvPr/>
        </p:nvSpPr>
        <p:spPr>
          <a:xfrm>
            <a:off x="107504" y="1268760"/>
            <a:ext cx="8928992" cy="1728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hr-H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Povezivanje I</a:t>
            </a: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 III. </a:t>
            </a:r>
            <a:r>
              <a:rPr lang="hr-H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sloja</a:t>
            </a:r>
            <a:endParaRPr lang="hr-H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hr-H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Objekt se povezuje na </a:t>
            </a: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regionalni centar i nacionalni </a:t>
            </a:r>
            <a:r>
              <a:rPr lang="hr-H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centar po protokolu IEC 60870-5-104</a:t>
            </a:r>
            <a:endParaRPr lang="hr-H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1" indent="-514350" algn="l">
              <a:buFont typeface="Arial" panose="020B0604020202020204" pitchFamily="34" charset="0"/>
              <a:buChar char="•"/>
            </a:pPr>
            <a:endParaRPr lang="hr-H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" y="3573015"/>
            <a:ext cx="8010525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370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120" y="188640"/>
            <a:ext cx="8964488" cy="792088"/>
          </a:xfrm>
        </p:spPr>
        <p:txBody>
          <a:bodyPr>
            <a:normAutofit/>
          </a:bodyPr>
          <a:lstStyle/>
          <a:p>
            <a:r>
              <a:rPr lang="hr-HR" sz="3200" b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 Sekundarni sustavi u prijenosnoj mreži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7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/>
          <p:cNvSpPr txBox="1">
            <a:spLocks/>
          </p:cNvSpPr>
          <p:nvPr/>
        </p:nvSpPr>
        <p:spPr>
          <a:xfrm>
            <a:off x="107504" y="1124744"/>
            <a:ext cx="8928992" cy="108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hr-H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Računalo objekta povezano je s računalom polja i zaštitama s protokolom IEC 61850</a:t>
            </a:r>
            <a:endParaRPr lang="hr-H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1" indent="-514350" algn="l">
              <a:buFont typeface="Arial" panose="020B0604020202020204" pitchFamily="34" charset="0"/>
              <a:buChar char="•"/>
            </a:pPr>
            <a:endParaRPr lang="hr-H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59" y="2204864"/>
            <a:ext cx="7210425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114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120" y="188640"/>
            <a:ext cx="8964488" cy="792088"/>
          </a:xfrm>
        </p:spPr>
        <p:txBody>
          <a:bodyPr>
            <a:normAutofit/>
          </a:bodyPr>
          <a:lstStyle/>
          <a:p>
            <a:r>
              <a:rPr lang="hr-HR" sz="3200" b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 Sekundarni sustavi u prijenosnoj mreži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8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/>
          <p:cNvSpPr txBox="1">
            <a:spLocks/>
          </p:cNvSpPr>
          <p:nvPr/>
        </p:nvSpPr>
        <p:spPr>
          <a:xfrm>
            <a:off x="107504" y="1268760"/>
            <a:ext cx="8928992" cy="43924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Zaštita voda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400 i 220 kV dvostruke zaštite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 kV, gradski i kratki vod, dvostruke zaštite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 kV kabel dvostruke zaštite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 kV jednostruke zaštite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hr-H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Koriste se uzdužne diferencijalne zaštite i distantne zaštite s komunikacijom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hr-H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Isključivanje </a:t>
            </a: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kvara u vremenu manjem od </a:t>
            </a:r>
            <a:r>
              <a:rPr lang="hr-H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100ms</a:t>
            </a:r>
            <a:endParaRPr lang="hr-H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12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120" y="188640"/>
            <a:ext cx="8964488" cy="792088"/>
          </a:xfrm>
        </p:spPr>
        <p:txBody>
          <a:bodyPr>
            <a:normAutofit/>
          </a:bodyPr>
          <a:lstStyle/>
          <a:p>
            <a:r>
              <a:rPr lang="hr-HR" sz="3200" b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 Sekundarni sustavi u prijenosnoj mreži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9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/>
          <p:cNvSpPr txBox="1">
            <a:spLocks/>
          </p:cNvSpPr>
          <p:nvPr/>
        </p:nvSpPr>
        <p:spPr>
          <a:xfrm>
            <a:off x="107504" y="980728"/>
            <a:ext cx="8928992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Zaštita </a:t>
            </a:r>
            <a:r>
              <a:rPr lang="hr-H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velikih </a:t>
            </a: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mrežnih </a:t>
            </a:r>
            <a:r>
              <a:rPr lang="hr-H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transformatora 400/220</a:t>
            </a: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400/110  i 220/110 </a:t>
            </a:r>
            <a:r>
              <a:rPr lang="hr-H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kV</a:t>
            </a:r>
            <a:endParaRPr lang="hr-H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dvostruke diferencijalne zaštita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hr-H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išestruke </a:t>
            </a:r>
            <a:r>
              <a:rPr lang="hr-HR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nadstrujne</a:t>
            </a:r>
            <a:r>
              <a:rPr lang="hr-H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zaštite</a:t>
            </a:r>
            <a:endParaRPr lang="hr-H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nadstrujne</a:t>
            </a:r>
            <a:r>
              <a:rPr lang="hr-H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zaštite s neovisnim spremnikom energije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hr-H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Zaštita transformatora 110/x kV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jednostruka diferencijalna zaštita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višestruke </a:t>
            </a:r>
            <a:r>
              <a:rPr lang="hr-HR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nadstrujne</a:t>
            </a: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zaštite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nadstrujne</a:t>
            </a: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zaštite s neovisnim spremnik </a:t>
            </a:r>
            <a:r>
              <a:rPr lang="hr-H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energije</a:t>
            </a:r>
            <a:endParaRPr lang="hr-H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l">
              <a:buFont typeface="Arial" panose="020B0604020202020204" pitchFamily="34" charset="0"/>
              <a:buChar char="–"/>
            </a:pPr>
            <a:endParaRPr lang="hr-H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l"/>
            <a:endParaRPr lang="hr-H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42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120" y="188640"/>
            <a:ext cx="8964488" cy="792088"/>
          </a:xfrm>
        </p:spPr>
        <p:txBody>
          <a:bodyPr>
            <a:normAutofit/>
          </a:bodyPr>
          <a:lstStyle/>
          <a:p>
            <a:r>
              <a:rPr lang="hr-HR" sz="3200" b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 Sekundarni sustavi u prijenosnoj mreži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10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/>
          <p:cNvSpPr txBox="1">
            <a:spLocks/>
          </p:cNvSpPr>
          <p:nvPr/>
        </p:nvSpPr>
        <p:spPr>
          <a:xfrm>
            <a:off x="107504" y="1268760"/>
            <a:ext cx="8928992" cy="43924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Zaštita sabirnica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400, 220 i 110 kV zaštita sabirnica i zaštita od zatajenja prekidača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hr-H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eki </a:t>
            </a: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objekti 400 kV, dvostruke zaštite sabirnica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Isključivanje kvara sabirničke zaštite u vremenu manjem od </a:t>
            </a:r>
            <a:r>
              <a:rPr lang="hr-H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ms</a:t>
            </a:r>
            <a:endParaRPr lang="hr-H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Isključivanje kvara prekidača u </a:t>
            </a:r>
            <a:r>
              <a:rPr lang="hr-H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vremenu </a:t>
            </a: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stupnja do 200 ms ili u vremenu drugog stupnja do 300 </a:t>
            </a:r>
            <a:r>
              <a:rPr lang="hr-H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</a:t>
            </a:r>
            <a:endParaRPr lang="hr-H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23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120" y="188640"/>
            <a:ext cx="8964488" cy="792088"/>
          </a:xfrm>
        </p:spPr>
        <p:txBody>
          <a:bodyPr>
            <a:normAutofit fontScale="90000"/>
          </a:bodyPr>
          <a:lstStyle/>
          <a:p>
            <a:r>
              <a:rPr lang="hr-H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IEC61850 – GOOSE poruke</a:t>
            </a:r>
            <a:br>
              <a:rPr lang="hr-H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prijenosu signala za sustave relejne zaštite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11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/>
          <p:cNvSpPr txBox="1">
            <a:spLocks/>
          </p:cNvSpPr>
          <p:nvPr/>
        </p:nvSpPr>
        <p:spPr>
          <a:xfrm>
            <a:off x="107504" y="1268760"/>
            <a:ext cx="8928992" cy="4680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r-HR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 potrebe zaštite (poglavito zaštite dalekovoda) na telekomunikacijske sustave postavljaju se specifični zahtjevi koji razvojem tehnologije zaštite povlače za sobom i razmišljanja o novim odnosima zaštite i telekomunikacija</a:t>
            </a:r>
          </a:p>
          <a:p>
            <a:pPr marL="342900" lvl="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r-HR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Korištenje GOOSE poruka u sustavu zaštite 110 kV dalekovoda, za dvije glavne funkcije zaštite</a:t>
            </a:r>
          </a:p>
          <a:p>
            <a:pPr marL="342900" lvl="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r-HR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Povezivanje  funkcija distantne zaštite, ”</a:t>
            </a:r>
            <a:r>
              <a:rPr lang="hr-HR" sz="2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permissive</a:t>
            </a:r>
            <a:r>
              <a:rPr lang="hr-HR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shema</a:t>
            </a:r>
          </a:p>
          <a:p>
            <a:pPr marL="342900" lvl="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r-HR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Povezivanje funkcija usmjerene </a:t>
            </a:r>
            <a:r>
              <a:rPr lang="hr-HR" sz="2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dozemne</a:t>
            </a:r>
            <a:r>
              <a:rPr lang="hr-HR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zaštite, ”</a:t>
            </a:r>
            <a:r>
              <a:rPr lang="hr-HR" sz="2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directional</a:t>
            </a:r>
            <a:r>
              <a:rPr lang="hr-HR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comparison</a:t>
            </a:r>
            <a:r>
              <a:rPr lang="hr-HR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shema</a:t>
            </a:r>
          </a:p>
          <a:p>
            <a:pPr marL="342900" lvl="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r-HR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Povezivanje je realizirano </a:t>
            </a:r>
            <a:r>
              <a:rPr lang="hr-HR" sz="2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ethernetom</a:t>
            </a:r>
            <a:r>
              <a:rPr lang="hr-HR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na SDH komunikacijskoj mreži</a:t>
            </a:r>
          </a:p>
        </p:txBody>
      </p:sp>
    </p:spTree>
    <p:extLst>
      <p:ext uri="{BB962C8B-B14F-4D97-AF65-F5344CB8AC3E}">
        <p14:creationId xmlns:p14="http://schemas.microsoft.com/office/powerpoint/2010/main" val="264166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120" y="188640"/>
            <a:ext cx="8964488" cy="792088"/>
          </a:xfrm>
        </p:spPr>
        <p:txBody>
          <a:bodyPr>
            <a:normAutofit fontScale="90000"/>
          </a:bodyPr>
          <a:lstStyle/>
          <a:p>
            <a:r>
              <a:rPr lang="hr-H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IEC61850 – GOOSE poruke</a:t>
            </a:r>
            <a:br>
              <a:rPr lang="hr-H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prijenosu signala za sustave relejne zaštite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12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/>
          <p:cNvSpPr txBox="1">
            <a:spLocks/>
          </p:cNvSpPr>
          <p:nvPr/>
        </p:nvSpPr>
        <p:spPr>
          <a:xfrm>
            <a:off x="107504" y="1268760"/>
            <a:ext cx="8928992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r-H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DV 110 kV Ponikve – Ston, uređaji relejne zaštite na krajevima voda su različitih proizvođača</a:t>
            </a:r>
          </a:p>
          <a:p>
            <a:pPr marL="342900" lvl="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r-H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 ostvarenja potpune funkcionalnosti štićenja  prijenosnog voda </a:t>
            </a:r>
            <a:r>
              <a:rPr lang="vi-VN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bez dodatnih troškova uz korištenje postojeće komunikacijske infrastrukture</a:t>
            </a:r>
            <a:r>
              <a:rPr lang="hr-H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koristi se razmjena GOOSE poruka preko </a:t>
            </a:r>
            <a:r>
              <a:rPr lang="hr-HR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etherneta</a:t>
            </a:r>
            <a:r>
              <a:rPr lang="hr-H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r-H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Lokalne mreže u TS Blato i TS Ponikve konfigurirane </a:t>
            </a:r>
            <a:r>
              <a:rPr lang="vi-VN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skladu s IEC 61850 standardima </a:t>
            </a:r>
            <a:endParaRPr lang="hr-HR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>
              <a:spcBef>
                <a:spcPts val="0"/>
              </a:spcBef>
            </a:pPr>
            <a:r>
              <a:rPr lang="hr-H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svaka zaštita spojena je na vlastiti </a:t>
            </a:r>
            <a:r>
              <a:rPr lang="hr-HR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Layer</a:t>
            </a:r>
            <a:r>
              <a:rPr lang="hr-H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lokalne mreže</a:t>
            </a:r>
          </a:p>
          <a:p>
            <a:pPr lvl="0" algn="l">
              <a:spcBef>
                <a:spcPts val="0"/>
              </a:spcBef>
            </a:pPr>
            <a:r>
              <a:rPr lang="hr-H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na </a:t>
            </a:r>
            <a:r>
              <a:rPr lang="hr-HR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switch</a:t>
            </a:r>
            <a:r>
              <a:rPr lang="hr-H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hr-HR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evima</a:t>
            </a:r>
            <a:r>
              <a:rPr lang="hr-H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svakoj TS kreirani su VLAN-ovi </a:t>
            </a:r>
          </a:p>
          <a:p>
            <a:pPr lvl="0" algn="l">
              <a:spcBef>
                <a:spcPts val="0"/>
              </a:spcBef>
            </a:pPr>
            <a:r>
              <a:rPr lang="hr-H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omogućen </a:t>
            </a:r>
            <a:r>
              <a:rPr lang="hr-HR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ethernet</a:t>
            </a:r>
            <a:r>
              <a:rPr lang="hr-H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pristup lokalnoj mreži samo za nadzor </a:t>
            </a:r>
            <a:r>
              <a:rPr lang="hr-HR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	   daljinsko </a:t>
            </a:r>
            <a:r>
              <a:rPr lang="hr-H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održavanje </a:t>
            </a:r>
          </a:p>
        </p:txBody>
      </p:sp>
    </p:spTree>
    <p:extLst>
      <p:ext uri="{BB962C8B-B14F-4D97-AF65-F5344CB8AC3E}">
        <p14:creationId xmlns:p14="http://schemas.microsoft.com/office/powerpoint/2010/main" val="342234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120" y="188640"/>
            <a:ext cx="8964488" cy="792088"/>
          </a:xfrm>
        </p:spPr>
        <p:txBody>
          <a:bodyPr>
            <a:normAutofit fontScale="90000"/>
          </a:bodyPr>
          <a:lstStyle/>
          <a:p>
            <a:r>
              <a:rPr lang="hr-H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IEC61850 – GOOSE poruke</a:t>
            </a:r>
            <a:br>
              <a:rPr lang="hr-H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prijenosu signala za sustave relejne zaštite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13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/>
          <p:cNvSpPr txBox="1">
            <a:spLocks/>
          </p:cNvSpPr>
          <p:nvPr/>
        </p:nvSpPr>
        <p:spPr>
          <a:xfrm>
            <a:off x="107504" y="1268760"/>
            <a:ext cx="8928992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SDH mreža je prikladno konfigurirana kako bi željeni signal uvijek bio prenesen</a:t>
            </a:r>
          </a:p>
          <a:p>
            <a:pPr lvl="0" algn="l">
              <a:spcBef>
                <a:spcPts val="0"/>
              </a:spcBef>
            </a:pPr>
            <a:endParaRPr lang="hr-HR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>
              <a:spcBef>
                <a:spcPts val="0"/>
              </a:spcBef>
            </a:pP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Sub-</a:t>
            </a:r>
            <a:r>
              <a:rPr lang="hr-HR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Connection</a:t>
            </a: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Protection</a:t>
            </a: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(SNCP) je mehanizam za SDH  	  	   mreže koji omogućava štićenje prometa s kraja na kraj</a:t>
            </a:r>
          </a:p>
          <a:p>
            <a:pPr lvl="0" algn="l">
              <a:spcBef>
                <a:spcPts val="0"/>
              </a:spcBef>
            </a:pP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Podaci se istovremeno šalju po dva različita puta (radnom i zaštitnom)</a:t>
            </a:r>
          </a:p>
          <a:p>
            <a:pPr lvl="0" algn="l">
              <a:spcBef>
                <a:spcPts val="0"/>
              </a:spcBef>
            </a:pP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SNCP je zaštitni mehanizam koji radi neovisno za svaki pojedini servis, a 	  slučaju greške na  radnom (glavnom) prijenosnom putu omogućujem brzo 	  prebacivanje  na zaštitni </a:t>
            </a:r>
          </a:p>
          <a:p>
            <a:pPr lvl="0" algn="l">
              <a:spcBef>
                <a:spcPts val="0"/>
              </a:spcBef>
            </a:pP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</a:t>
            </a:r>
            <a:r>
              <a:rPr lang="hr-HR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Standardom </a:t>
            </a: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definirano vrijeme ponovne uspostave komunikacijskog puta 	   je ispod je 50 ms, izmjerene vrijednosti su 20 ms </a:t>
            </a:r>
          </a:p>
          <a:p>
            <a:pPr lvl="0" algn="l">
              <a:spcBef>
                <a:spcPts val="0"/>
              </a:spcBef>
            </a:pP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</a:t>
            </a:r>
            <a:r>
              <a:rPr lang="hr-HR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Goose</a:t>
            </a: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poruke kao </a:t>
            </a:r>
            <a:r>
              <a:rPr lang="hr-HR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Ethernet</a:t>
            </a: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promet </a:t>
            </a:r>
            <a:r>
              <a:rPr lang="hr-HR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enkapsulirmo</a:t>
            </a: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SDH (</a:t>
            </a:r>
            <a:r>
              <a:rPr lang="hr-HR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EoS</a:t>
            </a: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korištenjem 	  GFP (</a:t>
            </a:r>
            <a:r>
              <a:rPr lang="hr-HR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Generic</a:t>
            </a: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Framing</a:t>
            </a: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Procedures</a:t>
            </a: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procedure i VCAT (</a:t>
            </a:r>
            <a:r>
              <a:rPr lang="hr-HR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Virtual</a:t>
            </a: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  	  </a:t>
            </a:r>
            <a:r>
              <a:rPr lang="hr-HR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Concatenation</a:t>
            </a: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mehanizma. </a:t>
            </a:r>
          </a:p>
        </p:txBody>
      </p:sp>
    </p:spTree>
    <p:extLst>
      <p:ext uri="{BB962C8B-B14F-4D97-AF65-F5344CB8AC3E}">
        <p14:creationId xmlns:p14="http://schemas.microsoft.com/office/powerpoint/2010/main" val="212180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120" y="188640"/>
            <a:ext cx="8964488" cy="792088"/>
          </a:xfrm>
        </p:spPr>
        <p:txBody>
          <a:bodyPr>
            <a:normAutofit fontScale="90000"/>
          </a:bodyPr>
          <a:lstStyle/>
          <a:p>
            <a:r>
              <a:rPr lang="hr-H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IEC61850 – GOOSE poruke</a:t>
            </a:r>
            <a:br>
              <a:rPr lang="hr-H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prijenosu signala za sustave relejne zaštite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14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/>
          <p:cNvSpPr txBox="1">
            <a:spLocks/>
          </p:cNvSpPr>
          <p:nvPr/>
        </p:nvSpPr>
        <p:spPr>
          <a:xfrm>
            <a:off x="107504" y="1268760"/>
            <a:ext cx="8928992" cy="46085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vi-VN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Obavljeno je opsežno ispitivanje sustava zaštite voda, s posebnim naglaskom na:</a:t>
            </a:r>
          </a:p>
          <a:p>
            <a:pPr lvl="0" algn="l">
              <a:spcBef>
                <a:spcPts val="0"/>
              </a:spcBef>
            </a:pPr>
            <a:r>
              <a:rPr lang="hr-HR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u</a:t>
            </a:r>
            <a:r>
              <a:rPr lang="vi-VN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kupno vrijeme prijenosa IEC 61850 GOOSE poruke</a:t>
            </a:r>
            <a:r>
              <a:rPr lang="hr-HR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 glavni </a:t>
            </a:r>
            <a:r>
              <a:rPr lang="hr-HR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hr-HR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  zaštitni put</a:t>
            </a:r>
            <a:endParaRPr lang="vi-VN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>
              <a:spcBef>
                <a:spcPts val="0"/>
              </a:spcBef>
            </a:pPr>
            <a:r>
              <a:rPr lang="hr-HR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</a:t>
            </a:r>
            <a:r>
              <a:rPr lang="vi-VN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zahtjev</a:t>
            </a:r>
            <a:r>
              <a:rPr lang="hr-HR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vi-VN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za sigurnost prometa preko </a:t>
            </a:r>
            <a:r>
              <a:rPr lang="hr-HR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vi-VN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therneta po IEC standardima</a:t>
            </a:r>
          </a:p>
          <a:p>
            <a:pPr lvl="0" algn="l">
              <a:spcBef>
                <a:spcPts val="0"/>
              </a:spcBef>
            </a:pPr>
            <a:r>
              <a:rPr lang="hr-HR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</a:t>
            </a:r>
            <a:r>
              <a:rPr lang="hr-HR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korelacija </a:t>
            </a:r>
            <a:r>
              <a:rPr lang="vi-VN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 klasičnim</a:t>
            </a:r>
            <a:r>
              <a:rPr lang="hr-HR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telekomunikacijskim</a:t>
            </a:r>
            <a:r>
              <a:rPr lang="vi-VN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uređajima za</a:t>
            </a:r>
            <a:r>
              <a:rPr lang="vi-VN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prijenos</a:t>
            </a:r>
            <a:r>
              <a:rPr lang="hr-HR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  </a:t>
            </a:r>
            <a:r>
              <a:rPr lang="vi-VN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kriterija zaštite</a:t>
            </a:r>
          </a:p>
          <a:p>
            <a:pPr marL="342900" lvl="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r-HR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Novi sustav zaštite voda je u operativnoj upotrebi 2 godine, uz pozitivna pogonska iskustva</a:t>
            </a:r>
          </a:p>
          <a:p>
            <a:pPr marL="342900" lvl="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r-HR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Više kvarova na vodu je selektivno, brzo i pouzdano isključeno</a:t>
            </a:r>
          </a:p>
          <a:p>
            <a:pPr marL="342900" lvl="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r-HR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Ostvarena je brza i pouzdana funkcionalnost prijenosa kriterija zaštite</a:t>
            </a:r>
          </a:p>
        </p:txBody>
      </p:sp>
    </p:spTree>
    <p:extLst>
      <p:ext uri="{BB962C8B-B14F-4D97-AF65-F5344CB8AC3E}">
        <p14:creationId xmlns:p14="http://schemas.microsoft.com/office/powerpoint/2010/main" val="123597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120" y="188640"/>
            <a:ext cx="8964488" cy="792088"/>
          </a:xfrm>
        </p:spPr>
        <p:txBody>
          <a:bodyPr>
            <a:normAutofit fontScale="90000"/>
          </a:bodyPr>
          <a:lstStyle/>
          <a:p>
            <a:r>
              <a:rPr lang="hr-H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IEC61850 – GOOSE poruke</a:t>
            </a:r>
            <a:br>
              <a:rPr lang="hr-H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prijenosu signala za sustave relejne zaštite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15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/>
          <p:cNvSpPr txBox="1">
            <a:spLocks/>
          </p:cNvSpPr>
          <p:nvPr/>
        </p:nvSpPr>
        <p:spPr>
          <a:xfrm>
            <a:off x="107504" y="1268761"/>
            <a:ext cx="8928992" cy="1872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r-HR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Izmjerene vrijednosti vremena prijenosa i vremena prijenosa izračunate iz tehničkih podataka proizvođača opreme za klasične telekomunikacijske uređaje za prijenos signala i  IEC 61850 GOOSE poruke 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40970"/>
            <a:ext cx="8784976" cy="2952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220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120" y="188640"/>
            <a:ext cx="8964488" cy="792088"/>
          </a:xfrm>
        </p:spPr>
        <p:txBody>
          <a:bodyPr>
            <a:normAutofit/>
          </a:bodyPr>
          <a:lstStyle/>
          <a:p>
            <a:r>
              <a:rPr lang="hr-HR" sz="32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3.WAMS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16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/>
          <p:cNvSpPr txBox="1">
            <a:spLocks/>
          </p:cNvSpPr>
          <p:nvPr/>
        </p:nvSpPr>
        <p:spPr>
          <a:xfrm>
            <a:off x="107504" y="1268760"/>
            <a:ext cx="8928992" cy="43924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PMU jedinica na 400/220/110kV mreži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Prikupljanje i arhiviranje podataka u različite PDC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20ms rezolucija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Primjena: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Post-mortem analize 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Praćenje termičkog opterećenja 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Naponska stabilnost 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Praćenje oscilacija u </a:t>
            </a:r>
            <a:r>
              <a:rPr lang="hr-HR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EES-u</a:t>
            </a:r>
            <a:endParaRPr lang="hr-H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61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120" y="188640"/>
            <a:ext cx="8964488" cy="792088"/>
          </a:xfrm>
        </p:spPr>
        <p:txBody>
          <a:bodyPr>
            <a:normAutofit/>
          </a:bodyPr>
          <a:lstStyle/>
          <a:p>
            <a:r>
              <a:rPr lang="hr-HR" sz="32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3.WAMS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17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75" y="919163"/>
            <a:ext cx="7358063" cy="502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755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120" y="188640"/>
            <a:ext cx="8964488" cy="792088"/>
          </a:xfrm>
        </p:spPr>
        <p:txBody>
          <a:bodyPr>
            <a:normAutofit/>
          </a:bodyPr>
          <a:lstStyle/>
          <a:p>
            <a:r>
              <a:rPr lang="hr-H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 mortem analizama i validaciji modela mreže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18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>
            <a:spLocks/>
          </p:cNvSpPr>
          <p:nvPr/>
        </p:nvSpPr>
        <p:spPr>
          <a:xfrm>
            <a:off x="98243" y="980728"/>
            <a:ext cx="8928992" cy="1728192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vi-VN" sz="4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 – mortem analiza mreže – analiza slijeda događaja nakon poremećaja u EES-u ili raspada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vi-VN" sz="4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Arhiva PMU mjerenja – rekonstrukcija događaja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vi-VN" sz="4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Primjer: odvajanje i resinkronizacija sustava Grčke i dijela Makedonije 24.07.2007.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endParaRPr lang="hr-H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3" y="2673821"/>
            <a:ext cx="4408487" cy="341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493" y="2678583"/>
            <a:ext cx="4913313" cy="3414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170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120" y="188640"/>
            <a:ext cx="8964488" cy="792088"/>
          </a:xfrm>
        </p:spPr>
        <p:txBody>
          <a:bodyPr>
            <a:normAutofit fontScale="90000"/>
          </a:bodyPr>
          <a:lstStyle/>
          <a:p>
            <a:r>
              <a:rPr lang="hr-H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Pouzdanost i raspoloživost PMU mjerenja za primjenu u aplikacijama u stvarnom vremenu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19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afikon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871057"/>
              </p:ext>
            </p:extLst>
          </p:nvPr>
        </p:nvGraphicFramePr>
        <p:xfrm>
          <a:off x="116120" y="1412776"/>
          <a:ext cx="3949121" cy="4483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Content Placeholder 2"/>
          <p:cNvSpPr txBox="1">
            <a:spLocks/>
          </p:cNvSpPr>
          <p:nvPr/>
        </p:nvSpPr>
        <p:spPr>
          <a:xfrm>
            <a:off x="3419872" y="1176085"/>
            <a:ext cx="4355883" cy="682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dirty="0"/>
              <a:t>Ukupno vrijeme trajanja neraspoloživosti PMU jedinice kroz godinu dana</a:t>
            </a:r>
            <a:endParaRPr lang="hr-HR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858472"/>
            <a:ext cx="3810000" cy="185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Content Placeholder 2"/>
          <p:cNvSpPr txBox="1">
            <a:spLocks/>
          </p:cNvSpPr>
          <p:nvPr/>
        </p:nvSpPr>
        <p:spPr>
          <a:xfrm>
            <a:off x="3618194" y="3608213"/>
            <a:ext cx="4355883" cy="563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dirty="0"/>
              <a:t>Ukupni broj prekida </a:t>
            </a:r>
            <a:r>
              <a:rPr lang="hr-HR" dirty="0" smtClean="0"/>
              <a:t>iz PMU jedinica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64" y="3972038"/>
            <a:ext cx="4316413" cy="20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962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120" y="188640"/>
            <a:ext cx="8964488" cy="792088"/>
          </a:xfrm>
        </p:spPr>
        <p:txBody>
          <a:bodyPr>
            <a:normAutofit fontScale="90000"/>
          </a:bodyPr>
          <a:lstStyle/>
          <a:p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Obrada sinkrofazora za primjenu u energetskim proračunima 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20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20" y="1236400"/>
            <a:ext cx="6553226" cy="420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Content Placeholder 2"/>
          <p:cNvSpPr txBox="1">
            <a:spLocks/>
          </p:cNvSpPr>
          <p:nvPr/>
        </p:nvSpPr>
        <p:spPr>
          <a:xfrm>
            <a:off x="6516216" y="1268760"/>
            <a:ext cx="2627784" cy="48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r-HR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Pogreška u mjerenju kuta: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hr-HR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Razlika mjerenja kuta napona za PMU ugrađene u isto čvorište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r-HR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Posljedica nekalibriranih PMU uređaja</a:t>
            </a:r>
          </a:p>
          <a:p>
            <a:pPr algn="l"/>
            <a:endParaRPr lang="hr-HR" sz="2400" dirty="0"/>
          </a:p>
        </p:txBody>
      </p:sp>
      <p:sp>
        <p:nvSpPr>
          <p:cNvPr id="17" name="Line Callout 2 16"/>
          <p:cNvSpPr/>
          <p:nvPr/>
        </p:nvSpPr>
        <p:spPr>
          <a:xfrm>
            <a:off x="3717017" y="1537731"/>
            <a:ext cx="1314923" cy="33250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73908"/>
              <a:gd name="adj6" fmla="val -44642"/>
            </a:avLst>
          </a:prstGeom>
          <a:solidFill>
            <a:srgbClr val="FFC000"/>
          </a:solidFill>
          <a:ln>
            <a:solidFill>
              <a:schemeClr val="accent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>
                <a:solidFill>
                  <a:schemeClr val="tx1"/>
                </a:solidFill>
              </a:rPr>
              <a:t>Velebit</a:t>
            </a:r>
            <a:endParaRPr lang="hr-HR" dirty="0">
              <a:solidFill>
                <a:schemeClr val="tx1"/>
              </a:solidFill>
            </a:endParaRPr>
          </a:p>
        </p:txBody>
      </p:sp>
      <p:sp>
        <p:nvSpPr>
          <p:cNvPr id="18" name="Line Callout 2 17"/>
          <p:cNvSpPr/>
          <p:nvPr/>
        </p:nvSpPr>
        <p:spPr>
          <a:xfrm>
            <a:off x="5031940" y="3914321"/>
            <a:ext cx="1314923" cy="33250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66717"/>
              <a:gd name="adj6" fmla="val -57681"/>
            </a:avLst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err="1" smtClean="0"/>
              <a:t>Melina</a:t>
            </a:r>
            <a:endParaRPr lang="hr-HR" dirty="0"/>
          </a:p>
        </p:txBody>
      </p:sp>
      <p:sp>
        <p:nvSpPr>
          <p:cNvPr id="19" name="Line Callout 2 18"/>
          <p:cNvSpPr/>
          <p:nvPr/>
        </p:nvSpPr>
        <p:spPr>
          <a:xfrm>
            <a:off x="2564889" y="3914320"/>
            <a:ext cx="1314923" cy="33250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84221"/>
              <a:gd name="adj6" fmla="val -43773"/>
            </a:avLst>
          </a:prstGeom>
          <a:solidFill>
            <a:srgbClr val="FF0000"/>
          </a:solidFill>
          <a:ln>
            <a:solidFill>
              <a:schemeClr val="accent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err="1" smtClean="0"/>
              <a:t>Tumbri</a:t>
            </a:r>
            <a:endParaRPr lang="hr-HR" dirty="0"/>
          </a:p>
        </p:txBody>
      </p:sp>
      <p:sp>
        <p:nvSpPr>
          <p:cNvPr id="20" name="Line Callout 2 19"/>
          <p:cNvSpPr/>
          <p:nvPr/>
        </p:nvSpPr>
        <p:spPr>
          <a:xfrm>
            <a:off x="3059555" y="5270670"/>
            <a:ext cx="1314923" cy="33250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49217"/>
              <a:gd name="adj6" fmla="val -39427"/>
            </a:avLst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Brinje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49293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855" y="116632"/>
            <a:ext cx="8964488" cy="792088"/>
          </a:xfrm>
        </p:spPr>
        <p:txBody>
          <a:bodyPr>
            <a:normAutofit fontScale="90000"/>
          </a:bodyPr>
          <a:lstStyle/>
          <a:p>
            <a:r>
              <a:rPr lang="hr-H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Sinkronizirana mjerenja za napredne proračune u EES-u </a:t>
            </a:r>
            <a:r>
              <a:rPr lang="hr-H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hr-H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stvarnom vremenu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21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/>
          <p:cNvSpPr txBox="1">
            <a:spLocks/>
          </p:cNvSpPr>
          <p:nvPr/>
        </p:nvSpPr>
        <p:spPr>
          <a:xfrm>
            <a:off x="0" y="975297"/>
            <a:ext cx="2971142" cy="1977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r-HR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Primjena sinkroniziranih mjerenja: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hr-HR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Ovisi o vrsti proračuna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hr-HR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Obrada mjerenja u skladu s vrstom proračuna</a:t>
            </a:r>
          </a:p>
          <a:p>
            <a:endParaRPr lang="hr-HR" sz="2000" dirty="0" smtClean="0"/>
          </a:p>
          <a:p>
            <a:endParaRPr lang="hr-HR" sz="2000" dirty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5853595" y="908721"/>
            <a:ext cx="3275856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r-HR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Napredni proračuni u EES-u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Pomoć  i unapređenje vođenja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Analize koje sa SCADA mjerenjima nisu bile moguće 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2964280" y="985511"/>
            <a:ext cx="2952328" cy="17834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r-HR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 mreže EES-a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Bitan za napredne proračune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Validacija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Unapređenje vođenja</a:t>
            </a:r>
          </a:p>
          <a:p>
            <a:endParaRPr lang="hr-HR" sz="2000" dirty="0" smtClean="0"/>
          </a:p>
          <a:p>
            <a:endParaRPr lang="hr-HR" sz="20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9739" y="2768952"/>
            <a:ext cx="7599938" cy="3392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77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855" y="116632"/>
            <a:ext cx="8964488" cy="720080"/>
          </a:xfrm>
        </p:spPr>
        <p:txBody>
          <a:bodyPr>
            <a:normAutofit fontScale="90000"/>
          </a:bodyPr>
          <a:lstStyle/>
          <a:p>
            <a:r>
              <a:rPr lang="vi-VN" sz="32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Primjena za automatsko vođenje dijela prijenosne mreže 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22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64" y="1203771"/>
            <a:ext cx="4706937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Content Placeholder 5"/>
          <p:cNvSpPr txBox="1">
            <a:spLocks/>
          </p:cNvSpPr>
          <p:nvPr/>
        </p:nvSpPr>
        <p:spPr>
          <a:xfrm>
            <a:off x="4778101" y="1209563"/>
            <a:ext cx="4315293" cy="48965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Ugradnja AVPS sustava za područje oko Rijeke zbog problematike pogona VE </a:t>
            </a:r>
            <a:r>
              <a:rPr lang="hr-H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Vrataruša</a:t>
            </a:r>
            <a:r>
              <a:rPr lang="hr-H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hr-H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hr-H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Vrataruša</a:t>
            </a:r>
            <a:r>
              <a:rPr lang="hr-H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42MW instalirane snage, spojena na mrežu između HE Senj (210MW) i HE Vinodol (84MW). </a:t>
            </a:r>
          </a:p>
          <a:p>
            <a:r>
              <a:rPr lang="hr-H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Najveći dio energije prenosi se 110kV DV VE </a:t>
            </a:r>
            <a:r>
              <a:rPr lang="hr-H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Vrataruša</a:t>
            </a:r>
            <a:r>
              <a:rPr lang="hr-H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TS Crikvenica </a:t>
            </a:r>
          </a:p>
          <a:p>
            <a:pPr marL="109728" lvl="2" indent="0">
              <a:spcBef>
                <a:spcPts val="400"/>
              </a:spcBef>
              <a:buClr>
                <a:schemeClr val="accent1"/>
              </a:buClr>
              <a:buSzPct val="68000"/>
              <a:buFont typeface="Arial" panose="020B0604020202020204" pitchFamily="34" charset="0"/>
              <a:buNone/>
            </a:pPr>
            <a:endParaRPr lang="hr-HR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lvl="2" indent="0">
              <a:spcBef>
                <a:spcPts val="400"/>
              </a:spcBef>
              <a:buClr>
                <a:schemeClr val="accent1"/>
              </a:buClr>
              <a:buSzPct val="68000"/>
              <a:buFont typeface="Arial" panose="020B0604020202020204" pitchFamily="34" charset="0"/>
              <a:buNone/>
            </a:pPr>
            <a:r>
              <a:rPr lang="hr-HR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Provodi se proračun tokova snaga i proračun struja kratkog spoja u stacionarnom i dinamičkom stanju </a:t>
            </a:r>
            <a:endParaRPr lang="hr-HR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9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458" y="44624"/>
            <a:ext cx="8964488" cy="576064"/>
          </a:xfrm>
        </p:spPr>
        <p:txBody>
          <a:bodyPr>
            <a:normAutofit fontScale="90000"/>
          </a:bodyPr>
          <a:lstStyle/>
          <a:p>
            <a:r>
              <a:rPr lang="vi-VN" sz="32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Primjena za automatsko vođenje dijela prijenosne mreže 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23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5"/>
          <p:cNvSpPr txBox="1">
            <a:spLocks/>
          </p:cNvSpPr>
          <p:nvPr/>
        </p:nvSpPr>
        <p:spPr>
          <a:xfrm>
            <a:off x="4778101" y="1209563"/>
            <a:ext cx="4315293" cy="48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Štićenje promatranog dijela EES-a </a:t>
            </a:r>
          </a:p>
          <a:p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Nadzor opterećenja mreže u stvarnom Interakcija s lokalnim zaštitama </a:t>
            </a:r>
          </a:p>
          <a:p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Razmatrana različita pogonska stanja EES-a i izvedene simulacije u programu PSS/E</a:t>
            </a:r>
          </a:p>
          <a:p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fazi izrade algoritmi protumjera za ublažavanje preopterećenja 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79512" y="764704"/>
            <a:ext cx="4509244" cy="5271702"/>
            <a:chOff x="1000300" y="1022813"/>
            <a:chExt cx="4545756" cy="5376015"/>
          </a:xfrm>
          <a:solidFill>
            <a:schemeClr val="bg1"/>
          </a:solidFill>
        </p:grpSpPr>
        <p:pic>
          <p:nvPicPr>
            <p:cNvPr id="11" name="Picture 2" descr="grid_mel110domel220_trmlna_tlkmnkcj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0300" y="1022813"/>
              <a:ext cx="4545756" cy="5376015"/>
            </a:xfrm>
            <a:prstGeom prst="rect">
              <a:avLst/>
            </a:prstGeom>
            <a:grpFill/>
            <a:ln>
              <a:noFill/>
            </a:ln>
          </p:spPr>
        </p:pic>
        <p:sp>
          <p:nvSpPr>
            <p:cNvPr id="12" name="TextBox 11"/>
            <p:cNvSpPr txBox="1"/>
            <p:nvPr/>
          </p:nvSpPr>
          <p:spPr>
            <a:xfrm>
              <a:off x="4375056" y="1398494"/>
              <a:ext cx="710128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hr-HR" sz="1000" dirty="0" err="1" smtClean="0">
                  <a:solidFill>
                    <a:schemeClr val="bg1"/>
                  </a:solidFill>
                </a:rPr>
                <a:t>Synchro</a:t>
              </a:r>
              <a:endParaRPr lang="hr-HR" sz="1000" dirty="0" smtClean="0">
                <a:solidFill>
                  <a:schemeClr val="bg1"/>
                </a:solidFill>
              </a:endParaRPr>
            </a:p>
            <a:p>
              <a:r>
                <a:rPr lang="hr-HR" sz="1000" dirty="0" err="1" smtClean="0">
                  <a:solidFill>
                    <a:schemeClr val="bg1"/>
                  </a:solidFill>
                </a:rPr>
                <a:t>Shield</a:t>
              </a:r>
              <a:endParaRPr lang="hr-HR" sz="1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266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458" y="44624"/>
            <a:ext cx="8964488" cy="576064"/>
          </a:xfrm>
        </p:spPr>
        <p:txBody>
          <a:bodyPr>
            <a:normAutofit fontScale="90000"/>
          </a:bodyPr>
          <a:lstStyle/>
          <a:p>
            <a:r>
              <a:rPr lang="vi-VN" sz="32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Primjena za automatsko vođenje dijela prijenosne mreže 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24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D:\Documents\Prezentacija Riteh\operatorri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900" y="980728"/>
            <a:ext cx="8711689" cy="48965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3108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458" y="44624"/>
            <a:ext cx="8964488" cy="576064"/>
          </a:xfrm>
        </p:spPr>
        <p:txBody>
          <a:bodyPr>
            <a:normAutofit fontScale="90000"/>
          </a:bodyPr>
          <a:lstStyle/>
          <a:p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Primjena sinkroniziranih mjerenja u procjeni stanja 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25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3"/>
          <p:cNvSpPr txBox="1">
            <a:spLocks/>
          </p:cNvSpPr>
          <p:nvPr/>
        </p:nvSpPr>
        <p:spPr>
          <a:xfrm>
            <a:off x="108458" y="890360"/>
            <a:ext cx="2536385" cy="3404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LINEARNI ESTIMATOR</a:t>
            </a:r>
          </a:p>
          <a:p>
            <a:pPr marL="57150" indent="0">
              <a:buNone/>
            </a:pPr>
            <a:r>
              <a:rPr lang="hr-H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Procjena stanja bazirana isključivo na sinkroniziranim mjerenjima</a:t>
            </a:r>
            <a:endParaRPr lang="hr-H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2339752" y="918730"/>
            <a:ext cx="2442616" cy="41044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r-HR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HRIBRIDNI ESTIMATOR</a:t>
            </a:r>
          </a:p>
          <a:p>
            <a:pPr marL="57150" indent="0">
              <a:buNone/>
            </a:pPr>
            <a:r>
              <a:rPr lang="hr-HR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Proširuje se vektor mjerenja novim izvorom</a:t>
            </a:r>
          </a:p>
          <a:p>
            <a:pPr marL="57150" indent="0">
              <a:buNone/>
            </a:pPr>
            <a:r>
              <a:rPr lang="hr-HR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Sinkronizirana mjerenja imaju veći težinski faktor </a:t>
            </a:r>
          </a:p>
          <a:p>
            <a:pPr marL="57150" indent="0">
              <a:buNone/>
            </a:pPr>
            <a:r>
              <a:rPr lang="hr-HR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Mijenja se algoritam estimatora 	</a:t>
            </a:r>
            <a:endParaRPr lang="hr-H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>
            <a:off x="5415854" y="1000127"/>
            <a:ext cx="3744416" cy="47379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r-HR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UNAPREĐENJE POSTOJEĆIH ESTIMATORA</a:t>
            </a:r>
          </a:p>
          <a:p>
            <a:endParaRPr lang="hr-HR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941" y="2082240"/>
            <a:ext cx="4254127" cy="340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08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982" y="229239"/>
            <a:ext cx="8964488" cy="792088"/>
          </a:xfrm>
        </p:spPr>
        <p:txBody>
          <a:bodyPr>
            <a:normAutofit fontScale="90000"/>
          </a:bodyPr>
          <a:lstStyle/>
          <a:p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Primjena sinkroniziranih mjerenja kao redundantni izvor mjerenja 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26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165" y="1630257"/>
            <a:ext cx="5514759" cy="4071606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6043" y="2348880"/>
            <a:ext cx="5218113" cy="332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041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376" y="332656"/>
            <a:ext cx="8964488" cy="504056"/>
          </a:xfrm>
        </p:spPr>
        <p:txBody>
          <a:bodyPr>
            <a:normAutofit fontScale="90000"/>
          </a:bodyPr>
          <a:lstStyle/>
          <a:p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Unapređenje estimacije stanja izračunatim parametrima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27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66315" y="1052736"/>
            <a:ext cx="8796109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r-H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Estimirane vrijednosti s on-line izračunatim vrijednostima parametara vodova na osnovu PMU mjerenja</a:t>
            </a:r>
            <a:endParaRPr lang="hr-H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583835"/>
              </p:ext>
            </p:extLst>
          </p:nvPr>
        </p:nvGraphicFramePr>
        <p:xfrm>
          <a:off x="395536" y="1887986"/>
          <a:ext cx="5510598" cy="225899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018435"/>
                <a:gridCol w="635999"/>
                <a:gridCol w="1317188"/>
                <a:gridCol w="1317188"/>
                <a:gridCol w="1221788"/>
              </a:tblGrid>
              <a:tr h="64946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 dirty="0">
                          <a:solidFill>
                            <a:schemeClr val="tx1"/>
                          </a:solidFill>
                          <a:effectLst/>
                        </a:rPr>
                        <a:t>Čvorište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 dirty="0">
                          <a:solidFill>
                            <a:schemeClr val="tx1"/>
                          </a:solidFill>
                          <a:effectLst/>
                        </a:rPr>
                        <a:t>Ernestinovo</a:t>
                      </a:r>
                      <a:endParaRPr lang="hr-HR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 dirty="0">
                          <a:solidFill>
                            <a:schemeClr val="tx1"/>
                          </a:solidFill>
                          <a:effectLst/>
                        </a:rPr>
                        <a:t>Estimacija s konstantnim parametrima vodova</a:t>
                      </a:r>
                      <a:endParaRPr lang="hr-HR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>
                          <a:solidFill>
                            <a:schemeClr val="tx1"/>
                          </a:solidFill>
                          <a:effectLst/>
                        </a:rPr>
                        <a:t>Estimacija s izračunatim parametrima vodova</a:t>
                      </a:r>
                      <a:endParaRPr lang="hr-HR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>
                          <a:solidFill>
                            <a:schemeClr val="tx1"/>
                          </a:solidFill>
                          <a:effectLst/>
                        </a:rPr>
                        <a:t>Razlika estimacije s konstantim i izračunatim parametrima vodova </a:t>
                      </a:r>
                      <a:endParaRPr lang="hr-HR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</a:tr>
              <a:tr h="7059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 dirty="0">
                          <a:solidFill>
                            <a:schemeClr val="tx1"/>
                          </a:solidFill>
                          <a:effectLst/>
                        </a:rPr>
                        <a:t>Datum</a:t>
                      </a:r>
                      <a:endParaRPr lang="hr-HR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 dirty="0">
                          <a:solidFill>
                            <a:schemeClr val="tx1"/>
                          </a:solidFill>
                          <a:effectLst/>
                        </a:rPr>
                        <a:t>Sat</a:t>
                      </a:r>
                      <a:endParaRPr lang="hr-HR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451799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hr-HR" sz="1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28.01.2008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hr-HR" sz="1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2:30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>
                          <a:solidFill>
                            <a:schemeClr val="tx1"/>
                          </a:solidFill>
                          <a:effectLst/>
                        </a:rPr>
                        <a:t>416kV</a:t>
                      </a:r>
                      <a:endParaRPr lang="hr-HR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 dirty="0">
                          <a:solidFill>
                            <a:schemeClr val="tx1"/>
                          </a:solidFill>
                          <a:effectLst/>
                        </a:rPr>
                        <a:t>423kV</a:t>
                      </a:r>
                      <a:endParaRPr lang="hr-HR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>
                          <a:solidFill>
                            <a:schemeClr val="tx1"/>
                          </a:solidFill>
                          <a:effectLst/>
                        </a:rPr>
                        <a:t>1.5%</a:t>
                      </a:r>
                      <a:endParaRPr lang="hr-HR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517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 dirty="0">
                          <a:solidFill>
                            <a:schemeClr val="tx1"/>
                          </a:solidFill>
                          <a:effectLst/>
                        </a:rPr>
                        <a:t>11.02.2008</a:t>
                      </a:r>
                      <a:endParaRPr lang="hr-HR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 dirty="0">
                          <a:solidFill>
                            <a:schemeClr val="tx1"/>
                          </a:solidFill>
                          <a:effectLst/>
                        </a:rPr>
                        <a:t>9:30</a:t>
                      </a:r>
                      <a:endParaRPr lang="hr-HR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>
                          <a:solidFill>
                            <a:schemeClr val="tx1"/>
                          </a:solidFill>
                          <a:effectLst/>
                        </a:rPr>
                        <a:t>409kV</a:t>
                      </a:r>
                      <a:endParaRPr lang="hr-HR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 dirty="0">
                          <a:solidFill>
                            <a:schemeClr val="tx1"/>
                          </a:solidFill>
                          <a:effectLst/>
                        </a:rPr>
                        <a:t>410kV</a:t>
                      </a:r>
                      <a:endParaRPr lang="hr-HR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 dirty="0">
                          <a:solidFill>
                            <a:schemeClr val="tx1"/>
                          </a:solidFill>
                          <a:effectLst/>
                        </a:rPr>
                        <a:t>0.2%</a:t>
                      </a:r>
                      <a:endParaRPr lang="hr-HR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2" name="Content Placeholder 2"/>
          <p:cNvSpPr txBox="1">
            <a:spLocks/>
          </p:cNvSpPr>
          <p:nvPr/>
        </p:nvSpPr>
        <p:spPr>
          <a:xfrm>
            <a:off x="0" y="4365105"/>
            <a:ext cx="9144000" cy="165618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r-HR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Razlika između dvije simulacije: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r-H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Noćni sati, 400kV </a:t>
            </a:r>
            <a:r>
              <a:rPr lang="hr-H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mreža manje opterećena </a:t>
            </a:r>
            <a:r>
              <a:rPr lang="hr-H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-&gt; on-line </a:t>
            </a:r>
            <a:r>
              <a:rPr lang="hr-H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izračunati parametri vodova znatno </a:t>
            </a:r>
            <a:r>
              <a:rPr lang="hr-H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razlikuju </a:t>
            </a:r>
            <a:r>
              <a:rPr lang="hr-H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kataloških parametara. </a:t>
            </a:r>
            <a:endParaRPr lang="hr-HR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hr-H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Jutarnji sati 400kV mreža opterećena, a </a:t>
            </a:r>
            <a:r>
              <a:rPr lang="hr-H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i vodiči više zagrijani te se izračunate konstante vodova poklapaju u većoj mjeri s kataloškim podacima. </a:t>
            </a:r>
          </a:p>
        </p:txBody>
      </p:sp>
    </p:spTree>
    <p:extLst>
      <p:ext uri="{BB962C8B-B14F-4D97-AF65-F5344CB8AC3E}">
        <p14:creationId xmlns:p14="http://schemas.microsoft.com/office/powerpoint/2010/main" val="180258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376" y="116632"/>
            <a:ext cx="8964488" cy="720080"/>
          </a:xfrm>
        </p:spPr>
        <p:txBody>
          <a:bodyPr>
            <a:normAutofit fontScale="90000"/>
          </a:bodyPr>
          <a:lstStyle/>
          <a:p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Primjena sinkroniziranih mjerenja za proračun temperature dalekovoda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28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3"/>
          <p:cNvSpPr txBox="1">
            <a:spLocks/>
          </p:cNvSpPr>
          <p:nvPr/>
        </p:nvSpPr>
        <p:spPr>
          <a:xfrm>
            <a:off x="0" y="892981"/>
            <a:ext cx="5940152" cy="2664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praksi temperatura vodiča varira u opsegu od 0° do 60° ili više</a:t>
            </a:r>
          </a:p>
          <a:p>
            <a:r>
              <a:rPr lang="hr-H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Temperatura površine vodiča funkcija je sljedećih veličina:</a:t>
            </a:r>
          </a:p>
          <a:p>
            <a:pPr lvl="1"/>
            <a:r>
              <a:rPr lang="hr-H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Svojstva materijala vodiča</a:t>
            </a:r>
          </a:p>
          <a:p>
            <a:pPr lvl="1"/>
            <a:r>
              <a:rPr lang="hr-H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Promjer vodiča</a:t>
            </a:r>
          </a:p>
          <a:p>
            <a:pPr lvl="1"/>
            <a:r>
              <a:rPr lang="hr-H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Uvjeti na površini vodiča</a:t>
            </a:r>
          </a:p>
          <a:p>
            <a:pPr lvl="1"/>
            <a:r>
              <a:rPr lang="hr-H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Vremenski uvjeti (Sunce, vjetar…)</a:t>
            </a:r>
          </a:p>
          <a:p>
            <a:pPr lvl="1"/>
            <a:r>
              <a:rPr lang="hr-H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Struje koja protječe kroz vodič</a:t>
            </a:r>
          </a:p>
          <a:p>
            <a:endParaRPr lang="hr-HR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988840"/>
            <a:ext cx="4932363" cy="309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34271"/>
            <a:ext cx="5548313" cy="2552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074066" y="5314870"/>
                <a:ext cx="396243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endChr m:val="]"/>
                          <m:ctrlPr>
                            <a:rPr lang="hr-HR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hr-HR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r-HR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hr-HR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hr-HR" sz="24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hr-HR" sz="2400" i="0">
                              <a:latin typeface="Cambria Math" panose="02040503050406030204" pitchFamily="18" charset="0"/>
                            </a:rPr>
                            <m:t>= </m:t>
                          </m:r>
                          <m:sSub>
                            <m:sSubPr>
                              <m:ctrlPr>
                                <a:rPr lang="hr-HR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r-HR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hr-HR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hr-HR" sz="24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hr-HR" sz="2400" i="0">
                              <a:latin typeface="Cambria Math" panose="02040503050406030204" pitchFamily="18" charset="0"/>
                            </a:rPr>
                            <m:t>[1+</m:t>
                          </m:r>
                          <m:r>
                            <a:rPr lang="hr-HR" sz="2400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hr-HR" sz="2400" i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hr-HR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r-HR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hr-HR" sz="24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hr-HR" sz="2400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hr-HR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hr-HR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hr-HR" sz="24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hr-HR" sz="2400" i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hr-HR" sz="24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066" y="5314870"/>
                <a:ext cx="3962430" cy="461665"/>
              </a:xfrm>
              <a:prstGeom prst="rect">
                <a:avLst/>
              </a:prstGeom>
              <a:blipFill rotWithShape="1">
                <a:blip r:embed="rId7"/>
                <a:stretch>
                  <a:fillRect t="-130263" r="-13231" b="-194737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142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376" y="116632"/>
            <a:ext cx="8964488" cy="720080"/>
          </a:xfrm>
        </p:spPr>
        <p:txBody>
          <a:bodyPr>
            <a:normAutofit fontScale="90000"/>
          </a:bodyPr>
          <a:lstStyle/>
          <a:p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Određivanje naponske stabilnosti bazirano na sinkroniziranim mjerenjima 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29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/>
          <p:cNvSpPr txBox="1">
            <a:spLocks/>
          </p:cNvSpPr>
          <p:nvPr/>
        </p:nvSpPr>
        <p:spPr>
          <a:xfrm>
            <a:off x="-6539" y="1201418"/>
            <a:ext cx="4389626" cy="49519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/>
            <a:r>
              <a:rPr lang="hr-HR" sz="20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Naponska stabilnost</a:t>
            </a:r>
            <a:r>
              <a:rPr lang="hr-HR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r-HR" sz="20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održavanje prihvatljive vrijednosti napona u svim čvorištima sustava nakon što je izložen poremećaju</a:t>
            </a:r>
            <a:endParaRPr lang="hr-HR" sz="20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1" indent="-342900"/>
            <a:r>
              <a:rPr lang="hr-HR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Primjena sa sinkroniziranim mjerenjima: </a:t>
            </a:r>
          </a:p>
          <a:p>
            <a:pPr marL="742950" lvl="2" indent="-342900"/>
            <a:r>
              <a:rPr lang="hr-HR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osnove </a:t>
            </a:r>
            <a:r>
              <a:rPr 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teorije naponske stabilnosti </a:t>
            </a:r>
            <a:endParaRPr lang="hr-HR" sz="20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2" indent="-342900"/>
            <a:r>
              <a:rPr 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Thevenin ekvivalent sustava u odnosu na promatran</a:t>
            </a:r>
            <a:r>
              <a:rPr lang="hr-HR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</a:t>
            </a:r>
            <a:r>
              <a:rPr 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vori</a:t>
            </a:r>
            <a:r>
              <a:rPr lang="hr-HR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hr-HR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marL="342900" lvl="1" indent="-342900"/>
            <a:r>
              <a:rPr lang="hr-HR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Proračun u realnom vremenu: trenutno opterećenje DV-a, udaljenost radne točke dalekovoda bez ugroza naponske stabilnosti, kritična snaga… </a:t>
            </a:r>
          </a:p>
          <a:p>
            <a:pPr marL="342900" lvl="1" indent="-342900"/>
            <a:r>
              <a:rPr lang="hr-HR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Brzi uvid operatera u stanje sustava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933050"/>
            <a:ext cx="4552428" cy="3017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817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376" y="0"/>
            <a:ext cx="8964488" cy="620688"/>
          </a:xfrm>
        </p:spPr>
        <p:txBody>
          <a:bodyPr>
            <a:normAutofit/>
          </a:bodyPr>
          <a:lstStyle/>
          <a:p>
            <a:r>
              <a:rPr lang="hr-H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Inteligentna obrada alarma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30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98243" y="692696"/>
            <a:ext cx="8928992" cy="525658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Potpora operateru za upravljanje elektroenergetskim sustavom (EES-om) koja omogućuje u kratkom vremenu pregled stanja u mreži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Glavni cilj je brza informacija o događaju koji je primarni uzrok poremećaja što se postiže sortiranjem alarma u realnom vremenu na primarnu i sekundarnu listu na temelju analize korištenjem MFM (</a:t>
            </a:r>
            <a:r>
              <a:rPr lang="hr-HR" sz="1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Multilevel</a:t>
            </a: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1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Flow</a:t>
            </a: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Model) modela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Osim navedenog sustav daje informaciju o objektima (stanica, polje ili dalekovod) u mreži EES-a koji su: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 pogona, a nije uzrokovano ručnim </a:t>
            </a:r>
            <a:r>
              <a:rPr lang="hr-HR" sz="15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isklopom</a:t>
            </a:r>
            <a:r>
              <a:rPr lang="hr-HR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prekidača (djelovanje relejne zaštite)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čiji naponski nivo prelazi granice normalnog stanja (niski napon, visoki napon)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stanju preopterećenja (dalekovodi)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Navedene informacije su alarmi iz SCADA sustava u realnom vremenu 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listi su dok traje pobuda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nakon prestanka pobude odlaze sa liste  neovisno o potvrdi alarma od strane operatera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Sustav omogućuje: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smanjenje broja alarma po objektu grupiranjem alarma po objektima u jednu poruku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dinamičko pridjeljivanje alarma – postoje dvije liste za sortiranje alarma prema prioritetima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hr-HR" sz="13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GoalArt</a:t>
            </a:r>
            <a:r>
              <a:rPr lang="hr-HR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lista alarma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hr-HR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Lista Događaja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sz="15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vizualiziranje</a:t>
            </a:r>
            <a:r>
              <a:rPr lang="hr-HR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 geografskoj shemi lokacije poremećaja i prelaska granica napona i opterećenja</a:t>
            </a:r>
          </a:p>
        </p:txBody>
      </p:sp>
    </p:spTree>
    <p:extLst>
      <p:ext uri="{BB962C8B-B14F-4D97-AF65-F5344CB8AC3E}">
        <p14:creationId xmlns:p14="http://schemas.microsoft.com/office/powerpoint/2010/main" val="315796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376" y="0"/>
            <a:ext cx="8964488" cy="620688"/>
          </a:xfrm>
        </p:spPr>
        <p:txBody>
          <a:bodyPr>
            <a:normAutofit/>
          </a:bodyPr>
          <a:lstStyle/>
          <a:p>
            <a:r>
              <a:rPr lang="hr-H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Inteligentna obrada alarma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31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98243" y="692696"/>
            <a:ext cx="8928992" cy="5256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l"/>
            <a:r>
              <a:rPr lang="hr-HR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ULAZNI PODACI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Statički skup podataka vezan za topologiju mreže i mjerenja preslikan iz SCADA sustava korištenjem CIM/XML modela i popis naziva signala </a:t>
            </a:r>
            <a:r>
              <a:rPr lang="hr-HR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isklopa</a:t>
            </a: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relejne zaštite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Dinamički skup podataka iz realnog vremena SCADA sustava preko OPC-a: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vi-VN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OPC DataAccess Server OPC DA  - OPC pristup podacima kao što su </a:t>
            </a: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vrijednosti </a:t>
            </a:r>
            <a:r>
              <a:rPr lang="vi-VN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analogn</a:t>
            </a: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ih</a:t>
            </a:r>
            <a:r>
              <a:rPr lang="vi-VN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mjerenja</a:t>
            </a: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vi-VN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stanj</a:t>
            </a: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prekidača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vi-VN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OPC Alarm&amp;Event Server - OPC A/E  - OPC pristup događajima</a:t>
            </a: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vi-VN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alarmima</a:t>
            </a: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600200" lvl="3" indent="-228600" algn="l">
              <a:buFont typeface="Wingdings" pitchFamily="2" charset="2"/>
              <a:buChar char="Ø"/>
            </a:pPr>
            <a:r>
              <a:rPr lang="hr-H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Alarmi vezani za tokove snage (vrijednosti nula/nizak, normalno, preopterećenje, nepoznato), prati se promjena toka snage ( pozitivna, negativna delta/promjena)</a:t>
            </a:r>
          </a:p>
          <a:p>
            <a:pPr marL="1600200" lvl="3" indent="-228600" algn="l">
              <a:buFont typeface="Wingdings" pitchFamily="2" charset="2"/>
              <a:buChar char="Ø"/>
            </a:pPr>
            <a:r>
              <a:rPr lang="hr-H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Alarmi vezani za napone (vrijednosti nula/nizak, normalno, visok, nepoznato)</a:t>
            </a:r>
          </a:p>
          <a:p>
            <a:pPr marL="1600200" lvl="3" indent="-228600" algn="l">
              <a:buFont typeface="Wingdings" pitchFamily="2" charset="2"/>
              <a:buChar char="Ø"/>
            </a:pPr>
            <a:r>
              <a:rPr lang="hr-H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Alarmi </a:t>
            </a:r>
            <a:r>
              <a:rPr lang="hr-HR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isklopa</a:t>
            </a:r>
            <a:r>
              <a:rPr lang="hr-H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relejne zaštite</a:t>
            </a:r>
          </a:p>
          <a:p>
            <a:pPr marL="1600200" lvl="3" indent="-228600" algn="l">
              <a:buFont typeface="Wingdings" pitchFamily="2" charset="2"/>
              <a:buChar char="Ø"/>
            </a:pPr>
            <a:r>
              <a:rPr lang="hr-H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Alarmi promjene stanja sklopnih aparata</a:t>
            </a:r>
          </a:p>
        </p:txBody>
      </p:sp>
    </p:spTree>
    <p:extLst>
      <p:ext uri="{BB962C8B-B14F-4D97-AF65-F5344CB8AC3E}">
        <p14:creationId xmlns:p14="http://schemas.microsoft.com/office/powerpoint/2010/main" val="317130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376" y="0"/>
            <a:ext cx="8964488" cy="620688"/>
          </a:xfrm>
        </p:spPr>
        <p:txBody>
          <a:bodyPr>
            <a:normAutofit/>
          </a:bodyPr>
          <a:lstStyle/>
          <a:p>
            <a:r>
              <a:rPr lang="hr-HR" sz="32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Prikaz sustava IAP u HOPS-u 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32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879475"/>
            <a:ext cx="8351837" cy="510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64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376" y="0"/>
            <a:ext cx="8964488" cy="620688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Inteligentna obrada alarma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33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98243" y="692696"/>
            <a:ext cx="4761789" cy="525658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l"/>
            <a:r>
              <a:rPr lang="hr-HR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ULAZNI PODACI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hr-HR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Elementi mreže i neophodni signali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Generator (stanje prekidača, tok snage)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Linija (stanje prekidača na svakom kraju, tok snage)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Sabirnica (napon)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Teret (stanje prekidača, tok snage)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4746" y="1336613"/>
            <a:ext cx="4054475" cy="396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765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376" y="0"/>
            <a:ext cx="8964488" cy="620688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Inteligentna obrada alarma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34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98243" y="836712"/>
            <a:ext cx="4761789" cy="525658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l"/>
            <a:r>
              <a:rPr lang="hr-HR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Pravila za donošenje zaključaka o mjestu kvara na vodu</a:t>
            </a:r>
            <a:endParaRPr lang="hr-HR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Tok jednak nuli, isključeni prekidači , prije nije registrirano preopterećenje  </a:t>
            </a:r>
            <a:r>
              <a:rPr lang="hr-H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</a:t>
            </a:r>
            <a:r>
              <a:rPr lang="hr-H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kvar na vodu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Tok jednak nuli, isključeni prekidači, prije je registrirano preopterećenje </a:t>
            </a:r>
            <a:r>
              <a:rPr lang="hr-H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</a:t>
            </a:r>
            <a:r>
              <a:rPr lang="hr-H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isklop</a:t>
            </a:r>
            <a:r>
              <a:rPr lang="hr-HR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uzrokovan preopterećenjem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Tok jednak nuli, stanje prekidača - uključen </a:t>
            </a:r>
            <a:r>
              <a:rPr lang="hr-H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</a:t>
            </a:r>
            <a:r>
              <a:rPr lang="hr-H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kolaps napona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Preveliki tok snage </a:t>
            </a:r>
            <a:r>
              <a:rPr lang="hr-H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</a:t>
            </a:r>
            <a:r>
              <a:rPr lang="hr-H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preopterećenje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532533"/>
            <a:ext cx="3895725" cy="356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781" y="836712"/>
            <a:ext cx="368300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30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6512" y="404664"/>
            <a:ext cx="3312368" cy="1152128"/>
          </a:xfrm>
        </p:spPr>
        <p:txBody>
          <a:bodyPr>
            <a:normAutofit/>
          </a:bodyPr>
          <a:lstStyle/>
          <a:p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Ulazni </a:t>
            </a: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podaci – </a:t>
            </a: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zaštita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35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520" y="53447"/>
            <a:ext cx="5407025" cy="6088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768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376" y="0"/>
            <a:ext cx="8964488" cy="620688"/>
          </a:xfrm>
        </p:spPr>
        <p:txBody>
          <a:bodyPr>
            <a:normAutofit/>
          </a:bodyPr>
          <a:lstStyle/>
          <a:p>
            <a:r>
              <a:rPr lang="hr-HR" sz="3200" dirty="0"/>
              <a:t>Korisničko sučelje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36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98243" y="836712"/>
            <a:ext cx="8866245" cy="5256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Izbornik (tabulatori):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hr-HR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vi-VN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regled</a:t>
            </a:r>
            <a:r>
              <a:rPr lang="hr-HR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prikazuje</a:t>
            </a:r>
            <a:r>
              <a:rPr lang="vi-VN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she</a:t>
            </a:r>
            <a:r>
              <a:rPr lang="hr-HR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</a:t>
            </a:r>
            <a:r>
              <a:rPr lang="vi-VN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EES-a sa vizualizacijom uzročnih i posljedičnih događaja na dijelovima EE mreže</a:t>
            </a:r>
            <a:r>
              <a:rPr lang="hr-HR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(strelica i bijela točkica)</a:t>
            </a:r>
            <a:r>
              <a:rPr lang="vi-VN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hr-HR" sz="17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hr-HR" sz="1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GoalArt</a:t>
            </a:r>
            <a:r>
              <a:rPr lang="hr-HR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alarm popis, sadrži 3 prozora:</a:t>
            </a:r>
          </a:p>
          <a:p>
            <a:pPr marL="1600200" lvl="3" indent="-228600" algn="l">
              <a:buFont typeface="Arial" panose="020B0604020202020204" pitchFamily="34" charset="0"/>
              <a:buChar char="–"/>
            </a:pPr>
            <a:r>
              <a:rPr lang="vi-V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primarn</a:t>
            </a:r>
            <a:r>
              <a:rPr lang="hr-HR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vi-V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događaji</a:t>
            </a:r>
          </a:p>
          <a:p>
            <a:pPr marL="1600200" lvl="3" indent="-228600" algn="l">
              <a:buFont typeface="Arial" panose="020B0604020202020204" pitchFamily="34" charset="0"/>
              <a:buChar char="–"/>
            </a:pPr>
            <a:r>
              <a:rPr lang="vi-V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sekundarn</a:t>
            </a:r>
            <a:r>
              <a:rPr lang="hr-HR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vi-V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događaji</a:t>
            </a:r>
          </a:p>
          <a:p>
            <a:pPr marL="1600200" lvl="3" indent="-228600" algn="l">
              <a:buFont typeface="Arial" panose="020B0604020202020204" pitchFamily="34" charset="0"/>
              <a:buChar char="–"/>
            </a:pPr>
            <a:r>
              <a:rPr lang="hr-HR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detalji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hr-HR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Prekidač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hr-HR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vi-VN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gađaj</a:t>
            </a:r>
            <a:r>
              <a:rPr lang="hr-HR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hr-HR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Delta</a:t>
            </a:r>
            <a:endParaRPr lang="vi-VN" sz="17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hr-HR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Stari primarni alarmi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Glavni prozor, okvir dolje: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hr-HR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Prikaz vremena (lijevi kut) – trenutni datum i vrijeme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hr-HR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Prikaz vremena (desni kut) – datum i vrijeme zadnjeg prijema podatka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hr-HR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Spremi situaciju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hr-HR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Prikaži situaciju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hr-HR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Izbornik za regiju (desni kut)</a:t>
            </a:r>
            <a:endParaRPr lang="vi-VN" sz="17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endParaRPr lang="vi-VN" sz="17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12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376" y="0"/>
            <a:ext cx="8964488" cy="1052736"/>
          </a:xfrm>
        </p:spPr>
        <p:txBody>
          <a:bodyPr>
            <a:noAutofit/>
          </a:bodyPr>
          <a:lstStyle/>
          <a:p>
            <a:r>
              <a:rPr lang="hr-H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Ispad DV 110kV Delnice-</a:t>
            </a:r>
            <a:r>
              <a:rPr lang="hr-H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Moravice</a:t>
            </a:r>
            <a:r>
              <a:rPr lang="hr-H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12.02.2014 </a:t>
            </a:r>
            <a:endParaRPr lang="hr-H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37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98243" y="1556792"/>
            <a:ext cx="8866245" cy="4536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Ispad </a:t>
            </a: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dalekovoda DV 140 Delnice-</a:t>
            </a:r>
            <a:r>
              <a:rPr lang="hr-HR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Moravice</a:t>
            </a: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djelovanjem </a:t>
            </a:r>
            <a:r>
              <a:rPr lang="hr-HR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distantne</a:t>
            </a: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zaštite u 10:36 </a:t>
            </a:r>
            <a:r>
              <a:rPr lang="hr-HR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sati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prekid </a:t>
            </a: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napajanja </a:t>
            </a:r>
            <a:r>
              <a:rPr lang="hr-HR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konzuma</a:t>
            </a: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TS Delnice i željezničkog prometa na relaciji Ogulin-Rijeka</a:t>
            </a:r>
            <a:endParaRPr lang="hr-HR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vi-VN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Uzrok </a:t>
            </a:r>
            <a:r>
              <a:rPr lang="vi-V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ispada </a:t>
            </a:r>
            <a:r>
              <a:rPr lang="vi-VN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snijeg </a:t>
            </a:r>
            <a:r>
              <a:rPr lang="vi-V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koji se nataložio na fazne vodiče te je došlo do velikih provjesa na tri raspona i do oštećenja stupa </a:t>
            </a:r>
            <a:r>
              <a:rPr lang="vi-VN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br.180</a:t>
            </a:r>
            <a:endParaRPr lang="vi-VN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7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376" y="0"/>
            <a:ext cx="8964488" cy="620688"/>
          </a:xfrm>
        </p:spPr>
        <p:txBody>
          <a:bodyPr>
            <a:normAutofit/>
          </a:bodyPr>
          <a:lstStyle/>
          <a:p>
            <a:r>
              <a:rPr lang="hr-H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Ispad DV 110kV Delnice-</a:t>
            </a:r>
            <a:r>
              <a:rPr lang="hr-H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Moravice</a:t>
            </a:r>
            <a:r>
              <a:rPr lang="hr-H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12.02.2014 </a:t>
            </a:r>
            <a:endParaRPr lang="hr-H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38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82" y="620688"/>
            <a:ext cx="8823243" cy="539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154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376" y="0"/>
            <a:ext cx="8964488" cy="620688"/>
          </a:xfrm>
        </p:spPr>
        <p:txBody>
          <a:bodyPr>
            <a:normAutofit/>
          </a:bodyPr>
          <a:lstStyle/>
          <a:p>
            <a:r>
              <a:rPr lang="hr-H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Ispad DV 110kV Delnice-</a:t>
            </a:r>
            <a:r>
              <a:rPr lang="hr-H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Moravice</a:t>
            </a:r>
            <a:r>
              <a:rPr lang="hr-H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12.02.2014 </a:t>
            </a:r>
            <a:endParaRPr lang="hr-H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39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3" y="620688"/>
            <a:ext cx="9050337" cy="533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906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Raspad sustava regije PrP Osijek 14.05.2014</a:t>
            </a:r>
            <a:endParaRPr lang="hr-H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8" y="6356350"/>
            <a:ext cx="4747769" cy="365125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5021" y="6286797"/>
            <a:ext cx="451121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40</a:t>
            </a:fld>
            <a:endParaRPr lang="hr-HR" dirty="0"/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 txBox="1">
            <a:spLocks/>
          </p:cNvSpPr>
          <p:nvPr/>
        </p:nvSpPr>
        <p:spPr>
          <a:xfrm>
            <a:off x="98243" y="1556792"/>
            <a:ext cx="8866245" cy="4536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08:18 h – zaštita sabirnica u TS Ernestinovo isključuje sva polja na W2 sistemu 110 kV uključujući i transformatorsko polje TR1 400/110 </a:t>
            </a:r>
            <a:r>
              <a:rPr lang="hr-HR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kV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vi-VN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08:21 U TS Gradačac prorada nadstrujne zaštite izbacuje iz pogona VP 220 kV Đakovo te uzrokuje raspad </a:t>
            </a:r>
            <a:r>
              <a:rPr lang="vi-VN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sustava</a:t>
            </a:r>
            <a:endParaRPr lang="hr-HR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Uzrok - prorada zaštite uz </a:t>
            </a:r>
            <a:r>
              <a:rPr lang="hr-HR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oslabljenu </a:t>
            </a:r>
            <a:r>
              <a:rPr lang="hr-HR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mrežu zbog trajnih kvarova i planiranih radova</a:t>
            </a:r>
            <a:endParaRPr lang="hr-HR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SCADA - KRD lista - 530 događaja u 4 minute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hr-HR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IAP - 4 primarna događaja </a:t>
            </a:r>
            <a:r>
              <a:rPr lang="hr-HR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( 1 primarni ima 57 sekundarnih događaja)</a:t>
            </a:r>
          </a:p>
          <a:p>
            <a:pPr marL="1200150" lvl="2" indent="-285750" algn="l">
              <a:buFont typeface="Arial" panose="020B0604020202020204" pitchFamily="34" charset="0"/>
              <a:buChar char="–"/>
            </a:pPr>
            <a:endParaRPr lang="vi-VN" sz="105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09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hr-HR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Raspad sustava regije </a:t>
            </a:r>
            <a:r>
              <a:rPr lang="hr-HR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PrP</a:t>
            </a:r>
            <a:r>
              <a:rPr lang="hr-HR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Osijek 14.05.2014</a:t>
            </a:r>
            <a:endParaRPr lang="hr-H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8" y="6356350"/>
            <a:ext cx="4891785" cy="365125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22096" y="6305361"/>
            <a:ext cx="442392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41</a:t>
            </a:fld>
            <a:endParaRPr lang="hr-HR" dirty="0"/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98243" y="1556792"/>
            <a:ext cx="8866245" cy="4536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285750" algn="l">
              <a:buFont typeface="Arial" panose="020B0604020202020204" pitchFamily="34" charset="0"/>
              <a:buChar char="–"/>
            </a:pPr>
            <a:endParaRPr lang="vi-VN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8720"/>
            <a:ext cx="8022513" cy="5145435"/>
          </a:xfrm>
        </p:spPr>
      </p:pic>
    </p:spTree>
    <p:extLst>
      <p:ext uri="{BB962C8B-B14F-4D97-AF65-F5344CB8AC3E}">
        <p14:creationId xmlns:p14="http://schemas.microsoft.com/office/powerpoint/2010/main" val="373692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pt-BR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Raspad sustava regije PrP Osijek 14.05.2014</a:t>
            </a:r>
            <a:endParaRPr lang="hr-H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67" y="875853"/>
            <a:ext cx="8836529" cy="5073427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99592" y="6356350"/>
            <a:ext cx="4968552" cy="365125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39120" y="6291882"/>
            <a:ext cx="432048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42</a:t>
            </a:fld>
            <a:endParaRPr lang="hr-HR" dirty="0"/>
          </a:p>
        </p:txBody>
      </p:sp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98243" y="1556792"/>
            <a:ext cx="8866245" cy="4536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285750" algn="l">
              <a:buFont typeface="Arial" panose="020B0604020202020204" pitchFamily="34" charset="0"/>
              <a:buChar char="–"/>
            </a:pPr>
            <a:endParaRPr lang="vi-VN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12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376" y="0"/>
            <a:ext cx="8964488" cy="620688"/>
          </a:xfrm>
        </p:spPr>
        <p:txBody>
          <a:bodyPr>
            <a:normAutofit/>
          </a:bodyPr>
          <a:lstStyle/>
          <a:p>
            <a:r>
              <a:rPr lang="hr-H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Prikaz stanja prekidača</a:t>
            </a:r>
            <a:endParaRPr lang="hr-H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43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692696"/>
            <a:ext cx="8961437" cy="5258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949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376" y="0"/>
            <a:ext cx="8964488" cy="620688"/>
          </a:xfrm>
        </p:spPr>
        <p:txBody>
          <a:bodyPr>
            <a:normAutofit/>
          </a:bodyPr>
          <a:lstStyle/>
          <a:p>
            <a:r>
              <a:rPr lang="hr-H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Događaji EES-a</a:t>
            </a:r>
            <a:endParaRPr lang="hr-H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44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82" y="620689"/>
            <a:ext cx="8947513" cy="522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402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376" y="260648"/>
            <a:ext cx="8964488" cy="792088"/>
          </a:xfrm>
        </p:spPr>
        <p:txBody>
          <a:bodyPr>
            <a:normAutofit/>
          </a:bodyPr>
          <a:lstStyle/>
          <a:p>
            <a:r>
              <a:rPr lang="hr-H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Delta</a:t>
            </a:r>
            <a:endParaRPr lang="hr-H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45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Content Placeholder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08" y="1196752"/>
            <a:ext cx="8856984" cy="4982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63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hr-H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Stari primarni alarmi</a:t>
            </a:r>
            <a:endParaRPr lang="hr-H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99592" y="6356350"/>
            <a:ext cx="4968552" cy="365125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66112" y="6313599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46</a:t>
            </a:fld>
            <a:endParaRPr lang="hr-HR" dirty="0"/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Content Placeholder 10"/>
          <p:cNvPicPr>
            <a:picLocks noGrp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51520" y="1124744"/>
            <a:ext cx="8640960" cy="488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7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121" y="44624"/>
            <a:ext cx="8964488" cy="792088"/>
          </a:xfrm>
        </p:spPr>
        <p:txBody>
          <a:bodyPr>
            <a:noAutofit/>
          </a:bodyPr>
          <a:lstStyle/>
          <a:p>
            <a:r>
              <a:rPr lang="hr-HR" sz="28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Baze podataka – Izvor informacija za analizu rada sekundarnih sustava</a:t>
            </a:r>
            <a:endParaRPr lang="hr-H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47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98243" y="836712"/>
            <a:ext cx="8866245" cy="50405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vi-VN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PREDUVJET: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vi-VN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Revitalizacija mrežnih centara  HOPS–a uvođenjem novog </a:t>
            </a:r>
            <a:r>
              <a:rPr lang="vi-VN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SCADA sustava</a:t>
            </a:r>
            <a:r>
              <a:rPr lang="hr-HR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vi-VN" sz="3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vi-VN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Modernizacija sekundarne opreme ugradnjom mikroprocesorskih uređaja relejne zaštite, novih sustava </a:t>
            </a:r>
            <a:r>
              <a:rPr lang="vi-VN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upravljanja</a:t>
            </a:r>
            <a:r>
              <a:rPr lang="hr-HR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vi-VN" sz="3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vi-VN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Formiranje procesne mreže sa integracijom ostalih podsustava elektroenergetskog objekta (obračunska mjerenja, mjerenja kvalitete električne energije, monitoring primarne opreme i telekomunikacijska oprema</a:t>
            </a:r>
            <a:r>
              <a:rPr lang="vi-VN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..)</a:t>
            </a:r>
            <a:r>
              <a:rPr lang="hr-HR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vi-VN" sz="3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61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121" y="44624"/>
            <a:ext cx="8964488" cy="792088"/>
          </a:xfrm>
        </p:spPr>
        <p:txBody>
          <a:bodyPr>
            <a:noAutofit/>
          </a:bodyPr>
          <a:lstStyle/>
          <a:p>
            <a:r>
              <a:rPr lang="hr-HR" sz="28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Baze podataka – Izvor informacija za analizu rada sekundarnih sustava</a:t>
            </a:r>
            <a:endParaRPr lang="hr-H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48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98243" y="836712"/>
            <a:ext cx="8866245" cy="5040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vi-VN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CILJ: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vi-VN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Obrada i povezivanje baza podataka ovisno o potrebama i zahtjevima </a:t>
            </a:r>
            <a:r>
              <a:rPr lang="vi-VN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korisnika</a:t>
            </a:r>
            <a:r>
              <a:rPr lang="hr-HR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vi-VN" sz="3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vi-VN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Razvoj programskih paketa i aplikacija koje se temelje na korištenju baza podataka primjenom novih tehnologija u </a:t>
            </a:r>
            <a:r>
              <a:rPr lang="vi-VN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energetici</a:t>
            </a:r>
            <a:r>
              <a:rPr lang="hr-HR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vi-VN" sz="3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vi-VN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Aplikacije sadrže algoritme provjere rada pojedinih podsustava,  korelaciju podataka </a:t>
            </a:r>
            <a:r>
              <a:rPr lang="vi-VN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vi-VN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ostalim  podsustavima i preglednu vizualizacija dobivenih </a:t>
            </a:r>
            <a:r>
              <a:rPr lang="vi-VN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rezultata</a:t>
            </a:r>
            <a:r>
              <a:rPr lang="hr-HR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78573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121" y="44624"/>
            <a:ext cx="8964488" cy="792088"/>
          </a:xfrm>
        </p:spPr>
        <p:txBody>
          <a:bodyPr>
            <a:noAutofit/>
          </a:bodyPr>
          <a:lstStyle/>
          <a:p>
            <a:r>
              <a:rPr lang="hr-HR" sz="29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Zašto korištenje baze podataka kod analize rada relejne zaštite?</a:t>
            </a:r>
            <a:endParaRPr lang="hr-H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49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98243" y="836712"/>
            <a:ext cx="8866245" cy="5040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vi-VN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Neselektivan </a:t>
            </a:r>
            <a:r>
              <a:rPr lang="vi-VN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 i kvarovi uređaja relejne zaštite uzrokuju troškove popravka oštećene opreme, gubitak proizvodnje i žalbe zbog neisporučene električne energije,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vi-VN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Automatizacija </a:t>
            </a:r>
            <a:r>
              <a:rPr lang="vi-VN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obradi podataka korištenjem baze podataka kod analize rada relejne zaštite neophodna je kako bi se poboljšala funcionalnost kompletnog sustava relejne zaštite.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vi-VN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Smjernica </a:t>
            </a:r>
            <a:r>
              <a:rPr lang="vi-VN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prilikom izrade aplikacije je smanjiti negativan utjecaj na pouzdanost sustava relejne zaštite usljed:   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vi-VN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kontinuiranog razvoja prijenosne mreže integracijom obnovljivih izvora energije kao i promjenom distributivnog konzuma čime se stvaraju nove konfiguracije;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vi-VN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kompleksnosti analize rada uređaja relejne zaštite koja zahtjeva određeno vrijeme;</a:t>
            </a:r>
          </a:p>
          <a:p>
            <a:pPr marL="742950" lvl="1" indent="-285750" algn="l">
              <a:buFont typeface="Arial" panose="020B0604020202020204" pitchFamily="34" charset="0"/>
              <a:buChar char="–"/>
            </a:pPr>
            <a:r>
              <a:rPr lang="vi-VN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nemogućnosti pravovremenog detekcije kvarova kroz periodičko redovito održavanje uređaja relejne zaštite.</a:t>
            </a:r>
          </a:p>
        </p:txBody>
      </p:sp>
    </p:spTree>
    <p:extLst>
      <p:ext uri="{BB962C8B-B14F-4D97-AF65-F5344CB8AC3E}">
        <p14:creationId xmlns:p14="http://schemas.microsoft.com/office/powerpoint/2010/main" val="180936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50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82" y="188640"/>
            <a:ext cx="9077325" cy="571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801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121" y="44624"/>
            <a:ext cx="8964488" cy="792088"/>
          </a:xfrm>
        </p:spPr>
        <p:txBody>
          <a:bodyPr>
            <a:noAutofit/>
          </a:bodyPr>
          <a:lstStyle/>
          <a:p>
            <a:r>
              <a:rPr lang="vi-VN" sz="29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Primjer: Analiza rada uređaja relejne zaštite u TS 110/35 kV Komolac</a:t>
            </a:r>
            <a:endParaRPr lang="hr-H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51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3" y="928688"/>
            <a:ext cx="7304087" cy="5005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192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241" y="116632"/>
            <a:ext cx="8964488" cy="936104"/>
          </a:xfrm>
        </p:spPr>
        <p:txBody>
          <a:bodyPr>
            <a:noAutofit/>
          </a:bodyPr>
          <a:lstStyle/>
          <a:p>
            <a:r>
              <a:rPr lang="vi-VN" sz="28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Analiza rada distantnog releja u TS 110/35 kV Komolac VP Ston za kvar na 110 kV prijenosnom vodu Ston - Komolac </a:t>
            </a:r>
            <a:endParaRPr lang="hr-H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52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98243" y="1124743"/>
            <a:ext cx="9045757" cy="48245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spcBef>
                <a:spcPts val="0"/>
              </a:spcBef>
            </a:pP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Odabirom događaja (poticaj ili </a:t>
            </a:r>
            <a:r>
              <a:rPr lang="hr-HR" sz="1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isklop</a:t>
            </a: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uređaja relejne zaštite) aplikacija obrađuje arhivirane podatke</a:t>
            </a:r>
          </a:p>
          <a:p>
            <a:pPr lvl="0" algn="just">
              <a:spcBef>
                <a:spcPts val="0"/>
              </a:spcBef>
            </a:pP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osnovu kojih dobijemo provjeru rada distantnog releja u VP Ston kao i procjenu </a:t>
            </a:r>
          </a:p>
          <a:p>
            <a:pPr lvl="0" algn="just">
              <a:spcBef>
                <a:spcPts val="0"/>
              </a:spcBef>
            </a:pP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sustava relejne zaštite u okruženju. U slučaju predmetnog kvara analizira se:</a:t>
            </a:r>
          </a:p>
          <a:p>
            <a:pPr lvl="0" algn="just">
              <a:spcBef>
                <a:spcPts val="0"/>
              </a:spcBef>
            </a:pPr>
            <a:endParaRPr lang="hr-HR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spcBef>
                <a:spcPts val="0"/>
              </a:spcBef>
              <a:buFont typeface="Arial" pitchFamily="34" charset="0"/>
              <a:buChar char="•"/>
            </a:pP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iznos napona, struje kratkog spoja, impedancije iz SCADA sustava sa rezultatima dobivenim </a:t>
            </a:r>
          </a:p>
          <a:p>
            <a:pPr lvl="0" algn="just">
              <a:spcBef>
                <a:spcPts val="0"/>
              </a:spcBef>
            </a:pP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programskim paketom za proračun kratkog spoja i mjerenjima izvan SDV-a;</a:t>
            </a:r>
          </a:p>
          <a:p>
            <a:pPr marL="285750" lvl="0" indent="-285750" algn="just">
              <a:spcBef>
                <a:spcPts val="0"/>
              </a:spcBef>
              <a:buFont typeface="Arial" pitchFamily="34" charset="0"/>
              <a:buChar char="•"/>
            </a:pP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usklađenost prorade funkcije distantne zaštite,  lokacije kvara, komunikacijske sheme, APU, </a:t>
            </a:r>
          </a:p>
          <a:p>
            <a:pPr lvl="0" algn="just">
              <a:spcBef>
                <a:spcPts val="0"/>
              </a:spcBef>
            </a:pP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prorade ostalih funkcija štićenja  sa </a:t>
            </a:r>
            <a:r>
              <a:rPr lang="hr-HR" sz="1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relejem</a:t>
            </a: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 susjednoj strani voda; </a:t>
            </a:r>
          </a:p>
          <a:p>
            <a:pPr marL="285750" lvl="0" indent="-285750" algn="just">
              <a:spcBef>
                <a:spcPts val="0"/>
              </a:spcBef>
              <a:buFont typeface="Arial" pitchFamily="34" charset="0"/>
              <a:buChar char="•"/>
            </a:pP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lokaciju kvara prikazanu na geografskim kartama (vrsta stupa, konfiguraciju </a:t>
            </a:r>
            <a:r>
              <a:rPr lang="hr-HR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terena)</a:t>
            </a:r>
            <a:endParaRPr lang="hr-HR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spcBef>
                <a:spcPts val="0"/>
              </a:spcBef>
              <a:buFont typeface="Arial" pitchFamily="34" charset="0"/>
              <a:buChar char="•"/>
            </a:pP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prikaz kvara na impedantnoj karakteristici  koja se </a:t>
            </a:r>
            <a:r>
              <a:rPr lang="hr-HR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dobije </a:t>
            </a: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 parametara podešenja </a:t>
            </a:r>
          </a:p>
          <a:p>
            <a:pPr lvl="0" algn="just">
              <a:spcBef>
                <a:spcPts val="0"/>
              </a:spcBef>
            </a:pP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predmetnog uređaja</a:t>
            </a:r>
          </a:p>
          <a:p>
            <a:pPr marL="285750" lvl="0" indent="-285750" algn="just">
              <a:spcBef>
                <a:spcPts val="0"/>
              </a:spcBef>
              <a:buFont typeface="Arial" pitchFamily="34" charset="0"/>
              <a:buChar char="•"/>
            </a:pP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poticaji i usmjerenja funkcija štićenja kod ostalih uređaja u TS 110/35 kV </a:t>
            </a:r>
            <a:r>
              <a:rPr lang="hr-HR" sz="1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Komolac</a:t>
            </a: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kao i u </a:t>
            </a:r>
          </a:p>
          <a:p>
            <a:pPr lvl="0" algn="just">
              <a:spcBef>
                <a:spcPts val="0"/>
              </a:spcBef>
            </a:pP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ostalim objektima prema parametrima podešenja i rezultatima dobivenim programskim</a:t>
            </a:r>
          </a:p>
          <a:p>
            <a:pPr lvl="0" algn="just">
              <a:spcBef>
                <a:spcPts val="0"/>
              </a:spcBef>
            </a:pP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paketom za proračun kratkog spoja</a:t>
            </a:r>
          </a:p>
          <a:p>
            <a:pPr marL="285750" lvl="0" indent="-285750" algn="just">
              <a:spcBef>
                <a:spcPts val="0"/>
              </a:spcBef>
              <a:buFont typeface="Arial" pitchFamily="34" charset="0"/>
              <a:buChar char="•"/>
            </a:pPr>
            <a:r>
              <a:rPr lang="hr-HR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statistika događaja za pojedini vod sa podacima o mjestu kvara, proradi zaštite.</a:t>
            </a:r>
          </a:p>
        </p:txBody>
      </p:sp>
    </p:spTree>
    <p:extLst>
      <p:ext uri="{BB962C8B-B14F-4D97-AF65-F5344CB8AC3E}">
        <p14:creationId xmlns:p14="http://schemas.microsoft.com/office/powerpoint/2010/main" val="151010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241" y="116632"/>
            <a:ext cx="8964488" cy="936104"/>
          </a:xfrm>
        </p:spPr>
        <p:txBody>
          <a:bodyPr>
            <a:noAutofit/>
          </a:bodyPr>
          <a:lstStyle/>
          <a:p>
            <a:r>
              <a:rPr lang="vi-VN" sz="28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Analiza rada distantnog releja u TS 110/35 kV Komolac VP Ston za kvar na 110 kV prijenosnom vodu Ston - Komolac </a:t>
            </a:r>
            <a:endParaRPr lang="hr-H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53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98243" y="1340768"/>
            <a:ext cx="9045757" cy="4392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spcBef>
                <a:spcPts val="0"/>
              </a:spcBef>
            </a:pP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Odabirom događaja (poticaj ili </a:t>
            </a:r>
            <a:r>
              <a:rPr lang="hr-HR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isklop</a:t>
            </a: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uređaja relejne zaštite) aplikacija obrađuje arhivirane podatke</a:t>
            </a:r>
          </a:p>
          <a:p>
            <a:pPr lvl="0" algn="just">
              <a:spcBef>
                <a:spcPts val="0"/>
              </a:spcBef>
            </a:pP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osnovu kojih </a:t>
            </a:r>
            <a:r>
              <a:rPr lang="hr-HR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dobijemo </a:t>
            </a: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provjeru rada releja za zaštitu energetskog transformatora</a:t>
            </a:r>
          </a:p>
          <a:p>
            <a:pPr lvl="0" algn="just">
              <a:spcBef>
                <a:spcPts val="0"/>
              </a:spcBef>
            </a:pP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kao i procjenu sustava relejne zaštite u 35 kV postrojenju. U slučaju predmetnog </a:t>
            </a:r>
            <a:r>
              <a:rPr lang="hr-HR" sz="20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kvara </a:t>
            </a:r>
            <a:r>
              <a:rPr lang="hr-HR" sz="2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analizira </a:t>
            </a: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se:</a:t>
            </a:r>
          </a:p>
          <a:p>
            <a:pPr lvl="0" algn="just">
              <a:spcBef>
                <a:spcPts val="0"/>
              </a:spcBef>
            </a:pPr>
            <a:endParaRPr lang="hr-HR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spcBef>
                <a:spcPts val="0"/>
              </a:spcBef>
              <a:buFont typeface="Arial" pitchFamily="34" charset="0"/>
              <a:buChar char="•"/>
            </a:pP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iznos napona i struje kratkog spoja iz SCADA sustava sa rezultatima dobivenim </a:t>
            </a:r>
          </a:p>
          <a:p>
            <a:pPr lvl="0" algn="just">
              <a:spcBef>
                <a:spcPts val="0"/>
              </a:spcBef>
            </a:pP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programskim paketom za proračun kratkog spoja i mjerenjima izvan SDV-a;</a:t>
            </a:r>
          </a:p>
          <a:p>
            <a:pPr marL="285750" lvl="0" indent="-285750" algn="just">
              <a:spcBef>
                <a:spcPts val="0"/>
              </a:spcBef>
              <a:buFont typeface="Arial" pitchFamily="34" charset="0"/>
              <a:buChar char="•"/>
            </a:pP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usklađenost prorade funkcije </a:t>
            </a:r>
            <a:r>
              <a:rPr lang="hr-HR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nadstrujne</a:t>
            </a: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zaštite, funkcije zaštite 35 kV sabirnica releja u </a:t>
            </a:r>
          </a:p>
          <a:p>
            <a:pPr lvl="0" algn="just">
              <a:spcBef>
                <a:spcPts val="0"/>
              </a:spcBef>
            </a:pP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transformatorskim poljima sa relejima u odvodima 35 kV postrojenja; </a:t>
            </a:r>
          </a:p>
          <a:p>
            <a:pPr marL="285750" lvl="0" indent="-285750" algn="just">
              <a:spcBef>
                <a:spcPts val="0"/>
              </a:spcBef>
              <a:buFont typeface="Arial" pitchFamily="34" charset="0"/>
              <a:buChar char="•"/>
            </a:pPr>
            <a:r>
              <a:rPr lang="hr-H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statistika događaja za pojedini odvod sa podacima o vrsti kvara, proradi zaštite</a:t>
            </a:r>
            <a:r>
              <a:rPr lang="hr-HR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r-HR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79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241" y="116632"/>
            <a:ext cx="8964488" cy="936104"/>
          </a:xfrm>
        </p:spPr>
        <p:txBody>
          <a:bodyPr>
            <a:noAutofit/>
          </a:bodyPr>
          <a:lstStyle/>
          <a:p>
            <a:r>
              <a:rPr lang="hr-H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Zaštita i upravljanje u</a:t>
            </a:r>
            <a:br>
              <a:rPr lang="hr-H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prijenosnom sustavu Hrvatske</a:t>
            </a: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1882"/>
            <a:ext cx="2448272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76359" y="6218048"/>
            <a:ext cx="4819777" cy="432048"/>
          </a:xfrm>
        </p:spPr>
        <p:txBody>
          <a:bodyPr/>
          <a:lstStyle/>
          <a:p>
            <a:r>
              <a:rPr lang="hr-HR" dirty="0" err="1" smtClean="0"/>
              <a:t>Zaščita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avtomatizacija</a:t>
            </a:r>
            <a:r>
              <a:rPr lang="hr-HR" dirty="0" smtClean="0"/>
              <a:t> elektroenergetskih </a:t>
            </a:r>
            <a:r>
              <a:rPr lang="hr-HR" dirty="0" err="1" smtClean="0"/>
              <a:t>sistemov</a:t>
            </a:r>
            <a:r>
              <a:rPr lang="hr-HR" dirty="0" smtClean="0"/>
              <a:t> - </a:t>
            </a:r>
            <a:r>
              <a:rPr lang="hr-HR" dirty="0" err="1" smtClean="0"/>
              <a:t>včeraj</a:t>
            </a:r>
            <a:r>
              <a:rPr lang="hr-HR" dirty="0" smtClean="0"/>
              <a:t>, </a:t>
            </a:r>
            <a:r>
              <a:rPr lang="hr-HR" dirty="0" err="1" smtClean="0"/>
              <a:t>danes</a:t>
            </a:r>
            <a:r>
              <a:rPr lang="hr-HR" dirty="0" smtClean="0"/>
              <a:t>, jutri</a:t>
            </a:r>
          </a:p>
          <a:p>
            <a:pPr algn="ctr"/>
            <a:r>
              <a:rPr lang="hr-HR" dirty="0" smtClean="0"/>
              <a:t>Ljubljana 27. maja 2014.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616" y="6286797"/>
            <a:ext cx="370384" cy="365125"/>
          </a:xfrm>
        </p:spPr>
        <p:txBody>
          <a:bodyPr/>
          <a:lstStyle/>
          <a:p>
            <a:fld id="{5E00F18B-B7A5-4206-A9D0-1AA3AD73CA08}" type="slidenum">
              <a:rPr lang="hr-HR" smtClean="0"/>
              <a:t>54</a:t>
            </a:fld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085"/>
            <a:ext cx="976359" cy="66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8982" y="6093296"/>
            <a:ext cx="89475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98243" y="1340768"/>
            <a:ext cx="9045757" cy="4392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r-H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Božidar Filipović-Grčić</a:t>
            </a:r>
          </a:p>
          <a:p>
            <a:pPr algn="l"/>
            <a:r>
              <a:rPr lang="hr-H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Igor Ivanković</a:t>
            </a:r>
          </a:p>
          <a:p>
            <a:pPr algn="l"/>
            <a:r>
              <a:rPr lang="hr-H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Boris Avramović</a:t>
            </a:r>
          </a:p>
          <a:p>
            <a:pPr algn="l"/>
            <a:r>
              <a:rPr lang="hr-H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Ksenija </a:t>
            </a:r>
            <a:r>
              <a:rPr lang="hr-HR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Kostović</a:t>
            </a:r>
            <a:r>
              <a:rPr lang="hr-H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-Žubrinić</a:t>
            </a:r>
          </a:p>
          <a:p>
            <a:pPr algn="l"/>
            <a:r>
              <a:rPr lang="hr-H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Renata Rubeša</a:t>
            </a:r>
          </a:p>
          <a:p>
            <a:pPr lvl="0" algn="just">
              <a:spcBef>
                <a:spcPts val="0"/>
              </a:spcBef>
            </a:pPr>
            <a:endParaRPr lang="hr-H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</a:pPr>
            <a:endParaRPr lang="hr-HR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</a:pPr>
            <a:r>
              <a:rPr lang="hr-HR" sz="4400" b="1" dirty="0">
                <a:solidFill>
                  <a:prstClr val="black"/>
                </a:solidFill>
                <a:latin typeface="Bookman Old Style"/>
              </a:rPr>
              <a:t>Hvala na pažnji !</a:t>
            </a:r>
            <a:endParaRPr lang="hr-HR" sz="4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spcBef>
                <a:spcPts val="0"/>
              </a:spcBef>
            </a:pPr>
            <a:endParaRPr lang="hr-HR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71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562</TotalTime>
  <Words>3369</Words>
  <Application>Microsoft Office PowerPoint</Application>
  <PresentationFormat>On-screen Show (4:3)</PresentationFormat>
  <Paragraphs>524</Paragraphs>
  <Slides>54</Slides>
  <Notes>54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Zaštita i upravljanje u prijenosnom sustavu Hrvatske</vt:lpstr>
      <vt:lpstr>Sadržaj</vt:lpstr>
      <vt:lpstr>1.  Sekundarni sustavi u prijenosnoj mreži</vt:lpstr>
      <vt:lpstr>1.  Sekundarni sustavi u prijenosnoj mreži</vt:lpstr>
      <vt:lpstr>1.  Sekundarni sustavi u prijenosnoj mreži</vt:lpstr>
      <vt:lpstr>1.  Sekundarni sustavi u prijenosnoj mreži</vt:lpstr>
      <vt:lpstr>1.  Sekundarni sustavi u prijenosnoj mreži</vt:lpstr>
      <vt:lpstr>1.  Sekundarni sustavi u prijenosnoj mreži</vt:lpstr>
      <vt:lpstr>1.  Sekundarni sustavi u prijenosnoj mreži</vt:lpstr>
      <vt:lpstr>1.  Sekundarni sustavi u prijenosnoj mreži</vt:lpstr>
      <vt:lpstr>2. IEC61850 – GOOSE poruke u prijenosu signala za sustave relejne zaštite</vt:lpstr>
      <vt:lpstr>2. IEC61850 – GOOSE poruke u prijenosu signala za sustave relejne zaštite</vt:lpstr>
      <vt:lpstr>2. IEC61850 – GOOSE poruke u prijenosu signala za sustave relejne zaštite</vt:lpstr>
      <vt:lpstr>2. IEC61850 – GOOSE poruke u prijenosu signala za sustave relejne zaštite</vt:lpstr>
      <vt:lpstr>2. IEC61850 – GOOSE poruke u prijenosu signala za sustave relejne zaštite</vt:lpstr>
      <vt:lpstr>3.WAMS</vt:lpstr>
      <vt:lpstr>3.WAMS</vt:lpstr>
      <vt:lpstr>Post mortem analizama i validaciji modela mreže</vt:lpstr>
      <vt:lpstr>Pouzdanost i raspoloživost PMU mjerenja za primjenu u aplikacijama u stvarnom vremenu</vt:lpstr>
      <vt:lpstr>Obrada sinkrofazora za primjenu u energetskim proračunima </vt:lpstr>
      <vt:lpstr>Sinkronizirana mjerenja za napredne proračune u EES-u u stvarnom vremenu</vt:lpstr>
      <vt:lpstr>Primjena za automatsko vođenje dijela prijenosne mreže </vt:lpstr>
      <vt:lpstr>Primjena za automatsko vođenje dijela prijenosne mreže </vt:lpstr>
      <vt:lpstr>Primjena za automatsko vođenje dijela prijenosne mreže </vt:lpstr>
      <vt:lpstr>Primjena sinkroniziranih mjerenja u procjeni stanja </vt:lpstr>
      <vt:lpstr>Primjena sinkroniziranih mjerenja kao redundantni izvor mjerenja </vt:lpstr>
      <vt:lpstr>Unapređenje estimacije stanja izračunatim parametrima</vt:lpstr>
      <vt:lpstr>Primjena sinkroniziranih mjerenja za proračun temperature dalekovoda</vt:lpstr>
      <vt:lpstr>Određivanje naponske stabilnosti bazirano na sinkroniziranim mjerenjima </vt:lpstr>
      <vt:lpstr>4. Inteligentna obrada alarma</vt:lpstr>
      <vt:lpstr>4. Inteligentna obrada alarma</vt:lpstr>
      <vt:lpstr>Prikaz sustava IAP u HOPS-u </vt:lpstr>
      <vt:lpstr>4. Inteligentna obrada alarma</vt:lpstr>
      <vt:lpstr>4. Inteligentna obrada alarma</vt:lpstr>
      <vt:lpstr>Ulazni podaci – zaštita</vt:lpstr>
      <vt:lpstr>Korisničko sučelje</vt:lpstr>
      <vt:lpstr>Ispad DV 110kV Delnice-Moravice 12.02.2014 </vt:lpstr>
      <vt:lpstr>Ispad DV 110kV Delnice-Moravice 12.02.2014 </vt:lpstr>
      <vt:lpstr>Ispad DV 110kV Delnice-Moravice 12.02.2014 </vt:lpstr>
      <vt:lpstr>Raspad sustava regije PrP Osijek 14.05.2014</vt:lpstr>
      <vt:lpstr>Raspad sustava regije PrP Osijek 14.05.2014</vt:lpstr>
      <vt:lpstr>Raspad sustava regije PrP Osijek 14.05.2014</vt:lpstr>
      <vt:lpstr>Prikaz stanja prekidača</vt:lpstr>
      <vt:lpstr>Događaji EES-a</vt:lpstr>
      <vt:lpstr>Delta</vt:lpstr>
      <vt:lpstr>Stari primarni alarmi</vt:lpstr>
      <vt:lpstr>5. Baze podataka – Izvor informacija za analizu rada sekundarnih sustava</vt:lpstr>
      <vt:lpstr>5. Baze podataka – Izvor informacija za analizu rada sekundarnih sustava</vt:lpstr>
      <vt:lpstr>Zašto korištenje baze podataka kod analize rada relejne zaštite?</vt:lpstr>
      <vt:lpstr>PowerPoint Presentation</vt:lpstr>
      <vt:lpstr>Primjer: Analiza rada uređaja relejne zaštite u TS 110/35 kV Komolac</vt:lpstr>
      <vt:lpstr>Analiza rada distantnog releja u TS 110/35 kV Komolac VP Ston za kvar na 110 kV prijenosnom vodu Ston - Komolac </vt:lpstr>
      <vt:lpstr>Analiza rada distantnog releja u TS 110/35 kV Komolac VP Ston za kvar na 110 kV prijenosnom vodu Ston - Komolac </vt:lpstr>
      <vt:lpstr>Zaštita i upravljanje u prijenosnom sustavu Hrvatske</vt:lpstr>
    </vt:vector>
  </TitlesOfParts>
  <Company>HEP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Zaštita i upravljanje  u elektroenergetskom sustavu Hrvatske</dc:title>
  <dc:creator>Igor Ivanković</dc:creator>
  <cp:lastModifiedBy>Igor Ivanković</cp:lastModifiedBy>
  <cp:revision>65</cp:revision>
  <dcterms:created xsi:type="dcterms:W3CDTF">2014-05-16T10:51:40Z</dcterms:created>
  <dcterms:modified xsi:type="dcterms:W3CDTF">2014-05-22T12:56:00Z</dcterms:modified>
</cp:coreProperties>
</file>