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notesMasterIdLst>
    <p:notesMasterId r:id="rId25"/>
  </p:notesMasterIdLst>
  <p:sldIdLst>
    <p:sldId id="256" r:id="rId2"/>
    <p:sldId id="260" r:id="rId3"/>
    <p:sldId id="261" r:id="rId4"/>
    <p:sldId id="262" r:id="rId5"/>
    <p:sldId id="278" r:id="rId6"/>
    <p:sldId id="259" r:id="rId7"/>
    <p:sldId id="258" r:id="rId8"/>
    <p:sldId id="263" r:id="rId9"/>
    <p:sldId id="264" r:id="rId10"/>
    <p:sldId id="265" r:id="rId11"/>
    <p:sldId id="276" r:id="rId12"/>
    <p:sldId id="275" r:id="rId13"/>
    <p:sldId id="274" r:id="rId14"/>
    <p:sldId id="266" r:id="rId15"/>
    <p:sldId id="269" r:id="rId16"/>
    <p:sldId id="267" r:id="rId17"/>
    <p:sldId id="268" r:id="rId18"/>
    <p:sldId id="270" r:id="rId19"/>
    <p:sldId id="271" r:id="rId20"/>
    <p:sldId id="277" r:id="rId21"/>
    <p:sldId id="272" r:id="rId22"/>
    <p:sldId id="273" r:id="rId23"/>
    <p:sldId id="257" r:id="rId24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B467C-D694-459B-A659-C27357FC8834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C088D-4753-4611-8D23-8578AAF92B7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2243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C088D-4753-4611-8D23-8578AAF92B70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16721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5" name="Arc 1027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T0" fmla="*/ 25 w 21912"/>
                <a:gd name="T1" fmla="*/ 0 h 43200"/>
                <a:gd name="T2" fmla="*/ 0 w 21912"/>
                <a:gd name="T3" fmla="*/ 1008 h 43200"/>
                <a:gd name="T4" fmla="*/ 26 w 21912"/>
                <a:gd name="T5" fmla="*/ 504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lnTo>
                    <a:pt x="3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" name="Arc 1028"/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T0" fmla="*/ 26 w 21924"/>
                <a:gd name="T1" fmla="*/ 0 h 43200"/>
                <a:gd name="T2" fmla="*/ 0 w 21924"/>
                <a:gd name="T3" fmla="*/ 800 h 43200"/>
                <a:gd name="T4" fmla="*/ 27 w 21924"/>
                <a:gd name="T5" fmla="*/ 40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lnTo>
                    <a:pt x="31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" name="Arc 1029"/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T0" fmla="*/ 26 w 21925"/>
                <a:gd name="T1" fmla="*/ 0 h 43200"/>
                <a:gd name="T2" fmla="*/ 0 w 21925"/>
                <a:gd name="T3" fmla="*/ 522 h 43200"/>
                <a:gd name="T4" fmla="*/ 27 w 21925"/>
                <a:gd name="T5" fmla="*/ 261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lnTo>
                    <a:pt x="31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" name="AutoShape 1030"/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</p:grpSp>
      <p:sp>
        <p:nvSpPr>
          <p:cNvPr id="3072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r-HR" noProof="0" smtClean="0"/>
              <a:t>Uredite stil naslova matrice</a:t>
            </a:r>
          </a:p>
        </p:txBody>
      </p:sp>
      <p:sp>
        <p:nvSpPr>
          <p:cNvPr id="30728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hr-HR" noProof="0" smtClean="0"/>
              <a:t>Uredite stil podnaslova matrice</a:t>
            </a:r>
          </a:p>
        </p:txBody>
      </p:sp>
      <p:sp>
        <p:nvSpPr>
          <p:cNvPr id="9" name="Rectangle 103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10" name="Rectangle 103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11" name="Rectangle 103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6230786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74189139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71940255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1462674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7534746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835767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3357266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9385799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 smtClean="0"/>
              <a:t>Kliknite ikonu da biste dodali  sliku</a:t>
            </a:r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10241833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774513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1814942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Naslov, isječak crteža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za ClipArt 2"/>
          <p:cNvSpPr>
            <a:spLocks noGrp="1"/>
          </p:cNvSpPr>
          <p:nvPr>
            <p:ph type="clipArt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hr-HR" noProof="0" smtClean="0"/>
              <a:t>Kliknite ikonu da biste dodali isječak crteža</a:t>
            </a:r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9646778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42380750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1032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T0" fmla="*/ 25 w 21912"/>
                <a:gd name="T1" fmla="*/ 0 h 43200"/>
                <a:gd name="T2" fmla="*/ 0 w 21912"/>
                <a:gd name="T3" fmla="*/ 1008 h 43200"/>
                <a:gd name="T4" fmla="*/ 26 w 21912"/>
                <a:gd name="T5" fmla="*/ 504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lnTo>
                    <a:pt x="3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T0" fmla="*/ 26 w 21924"/>
                <a:gd name="T1" fmla="*/ 0 h 43200"/>
                <a:gd name="T2" fmla="*/ 0 w 21924"/>
                <a:gd name="T3" fmla="*/ 800 h 43200"/>
                <a:gd name="T4" fmla="*/ 27 w 21924"/>
                <a:gd name="T5" fmla="*/ 40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lnTo>
                    <a:pt x="31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4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T0" fmla="*/ 26 w 21925"/>
                <a:gd name="T1" fmla="*/ 0 h 43200"/>
                <a:gd name="T2" fmla="*/ 0 w 21925"/>
                <a:gd name="T3" fmla="*/ 522 h 43200"/>
                <a:gd name="T4" fmla="*/ 27 w 21925"/>
                <a:gd name="T5" fmla="*/ 261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lnTo>
                    <a:pt x="313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5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r-Latn-RS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Uredite stil naslova matrice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fld id="{5396913D-F4FC-4467-B0EF-49F3F7D70CED}" type="datetimeFigureOut">
              <a:rPr lang="hr-HR" smtClean="0"/>
              <a:t>21.1.2015.</a:t>
            </a:fld>
            <a:endParaRPr lang="hr-HR"/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endParaRPr lang="hr-HR"/>
          </a:p>
        </p:txBody>
      </p:sp>
      <p:sp>
        <p:nvSpPr>
          <p:cNvPr id="297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fld id="{78A670E7-92E3-4342-80EA-8C61056F64CB}" type="slidenum">
              <a:rPr lang="hr-HR" smtClean="0"/>
              <a:t>‹#›</a:t>
            </a:fld>
            <a:endParaRPr lang="hr-H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</p:sldLayoutIdLst>
  <p:transition>
    <p:zoom/>
  </p:transition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hyperlink" Target="http://www.kalesija.com/da-li-je-zaista-postojao-teslin-misteriozni-elektricni-automobil/nikola-tesla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 sz="quarter"/>
          </p:nvPr>
        </p:nvSpPr>
        <p:spPr>
          <a:xfrm>
            <a:off x="642624" y="1919541"/>
            <a:ext cx="7848872" cy="1581467"/>
          </a:xfrm>
        </p:spPr>
        <p:txBody>
          <a:bodyPr>
            <a:noAutofit/>
          </a:bodyPr>
          <a:lstStyle/>
          <a:p>
            <a:pPr algn="ctr"/>
            <a:r>
              <a:rPr lang="hr-H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 </a:t>
            </a:r>
            <a:r>
              <a:rPr lang="hr-H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elektroautomobil</a:t>
            </a:r>
            <a:r>
              <a:rPr lang="hr-H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r-H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Vozilo budućnosti</a:t>
            </a:r>
            <a:endParaRPr lang="hr-H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sz="quarter" idx="1"/>
          </p:nvPr>
        </p:nvSpPr>
        <p:spPr>
          <a:xfrm>
            <a:off x="3635896" y="6021288"/>
            <a:ext cx="5248672" cy="4320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r-H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Dr.</a:t>
            </a:r>
            <a:r>
              <a:rPr lang="hr-HR" sz="24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hr-H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sc. Ivan Šimatović, dipl.inž.el.</a:t>
            </a:r>
            <a:endParaRPr lang="hr-H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" y="13560"/>
            <a:ext cx="5287647" cy="1586294"/>
          </a:xfrm>
          <a:prstGeom prst="rect">
            <a:avLst/>
          </a:prstGeom>
        </p:spPr>
      </p:pic>
      <p:pic>
        <p:nvPicPr>
          <p:cNvPr id="1026" name="Picture 2" descr="mhtml:file://H:\Download\Da%20li%20je%20zaista%20postojao%20Teslin%20misteriozni%20električni%20automobil.mht!http://www.kalesija.com/wp-content/uploads/2012/07/nikola-tesla.gif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9" r="9464"/>
          <a:stretch/>
        </p:blipFill>
        <p:spPr bwMode="auto">
          <a:xfrm>
            <a:off x="3724805" y="3789040"/>
            <a:ext cx="478971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4506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52241" y="357852"/>
            <a:ext cx="5839519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poslovno propada i</a:t>
            </a:r>
            <a:b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tone u zaborav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9512" y="2071072"/>
            <a:ext cx="8784976" cy="459828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Nikola Tesla je u svojim zrelim i najplodnijim godinama života, od 1895. do 1917. godine uživao status svjetske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otkrivačke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superzvijezde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Nakon pokušaja da ostvari svoj san – </a:t>
            </a:r>
            <a:r>
              <a:rPr lang="hr-HR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svjetski sustav </a:t>
            </a:r>
            <a:r>
              <a:rPr lang="hr-HR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bežičnog prijenosa signala i </a:t>
            </a:r>
            <a:r>
              <a:rPr lang="hr-HR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besplatne energije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pomoću tornja u na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Islandu posve mu je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uskraćena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dotad izdašna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Morganova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novčana pomoć i otada on počinje nezaustavljivo poslovno tonuti te padati u zaborav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02252861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67884" y="344204"/>
            <a:ext cx="6806000" cy="1257300"/>
          </a:xfrm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posustaje u svojem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otkrivačkom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radu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123728" y="1988840"/>
            <a:ext cx="6912768" cy="4680520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unatoč tim nesretnim okolnostima, već pomalo ostarjeli Nikola Tesla – sada već i doslovce </a:t>
            </a:r>
            <a:r>
              <a:rPr lang="hr-H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„čovjek bez statusa”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ne posustaje u svojem plodnom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otkrivačkom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radu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skladu sa svojim više no skromnim financijskim mogućnostima on i dalje, u potpunoj osami, provodi istraživanja i pokuse u manjem opsegu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8848"/>
            <a:ext cx="1979712" cy="3020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014560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52241" y="344204"/>
            <a:ext cx="5839519" cy="1257300"/>
          </a:xfrm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iznenađuje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svojim elektroautomobilom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75252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i dalje uporno radi na realizaciji svoje ideje o pridobivanju slobodne energije iz zračenja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„etera”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hipotetičke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vrlo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nezamjetne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tvari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koja ispunjava sav prostor i ne pruža otpor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gibanju tijela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Sveprisutni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„eter”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nabijen energijom i smatran je, do Einsteina, mehaničkim nositeljem EM valova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je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otkrio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još je davne 1901. godine patentirao način pridobivanja slobodne električne energije iz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„etera”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30 godina kasnije je to epohalno otkriće odlučio demonstrirati svojim elektroautomobilom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29887588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0265" y="344204"/>
            <a:ext cx="6423471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 patent za korištenje energije zračenja iz 1901.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62" y="1988840"/>
            <a:ext cx="8170998" cy="4683968"/>
          </a:xfrm>
        </p:spPr>
      </p:pic>
    </p:spTree>
    <p:extLst>
      <p:ext uri="{BB962C8B-B14F-4D97-AF65-F5344CB8AC3E}">
        <p14:creationId xmlns:p14="http://schemas.microsoft.com/office/powerpoint/2010/main" val="374671041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8568" y="344204"/>
            <a:ext cx="8856984" cy="1257300"/>
          </a:xfrm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adaptira automobil </a:t>
            </a:r>
            <a:r>
              <a:rPr lang="hr-HR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benzinski motor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nadomješta električnim!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4725144"/>
            <a:ext cx="8640960" cy="208823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tu svrhu je na tvorničkom poligonu za testiranje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kompanije </a:t>
            </a:r>
            <a:r>
              <a:rPr lang="hr-HR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Pierce</a:t>
            </a:r>
            <a:r>
              <a:rPr lang="hr-HR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hr-HR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Arrow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iz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Buffaloa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bio odabran luksuzni automobil </a:t>
            </a:r>
            <a:r>
              <a:rPr lang="hr-HR" i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Pierce</a:t>
            </a:r>
            <a:r>
              <a:rPr lang="hr-HR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hr-HR" i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Arrow</a:t>
            </a:r>
            <a:r>
              <a:rPr lang="hr-HR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Eight</a:t>
            </a:r>
            <a:r>
              <a:rPr lang="hr-HR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Sedan</a:t>
            </a:r>
            <a:r>
              <a:rPr lang="hr-HR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hr-H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osamcilindarskim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benzinskim motorom tipa V-12 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06" y="1916832"/>
            <a:ext cx="471936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73825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6808" y="357852"/>
            <a:ext cx="8740264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adaptira automobil </a:t>
            </a:r>
            <a:r>
              <a:rPr lang="hr-HR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benzinski motor nadomješta električnim!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2147928"/>
            <a:ext cx="8640960" cy="4377416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Početkom 1931. godine Tesla je iz tog luksuznog osobnog automobila dao izvaditi</a:t>
            </a:r>
            <a:r>
              <a:rPr lang="hr-HR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rezervoar i</a:t>
            </a:r>
            <a:r>
              <a:rPr lang="hr-HR" sz="3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benzinski motor snage 125</a:t>
            </a:r>
            <a:r>
              <a:rPr lang="hr-HR" sz="3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na njegovo mjesto je bio ugrađen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četveropolni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indukcioni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beskolutni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elektromotor sljedećih karakteristika:  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hr-HR" sz="3000" baseline="-25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</a:t>
            </a:r>
            <a:r>
              <a:rPr lang="hr-HR" sz="3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</a:t>
            </a:r>
            <a:r>
              <a:rPr lang="hr-HR" sz="3000" baseline="-25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Hz,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1800</a:t>
            </a:r>
            <a:r>
              <a:rPr lang="hr-HR" sz="3000" baseline="-25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o/min, duljine 102</a:t>
            </a:r>
            <a:r>
              <a:rPr lang="hr-HR" sz="3000" baseline="-25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 i promjera kućišta 76</a:t>
            </a:r>
            <a:r>
              <a:rPr lang="hr-HR" sz="3000" baseline="-25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 toj adaptaciji su kvačilo,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mjenjačka kutija, transmisija do stražnjih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kotača, te ovjes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olovni akumulator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napona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hr-HR" sz="30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rasvjetu ostali netaknuti</a:t>
            </a:r>
            <a:endParaRPr lang="hr-H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3922758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3792" y="357852"/>
            <a:ext cx="7918648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poziva svog daljnjeg rođaka Petra Savu u SAD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34800" y="2060848"/>
            <a:ext cx="8856984" cy="4608572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bi ostvario svoj naum o elektroautomobilu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pogonjenom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slobodnom (besplatnom) električnom energijom pridobivenom iz mikrovalnog zračenja </a:t>
            </a:r>
            <a:r>
              <a:rPr lang="hr-HR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„etera”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hr-HR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1930. godine poziva svog 31 godišnjeg  </a:t>
            </a:r>
            <a:r>
              <a:rPr lang="hr-H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„nećaka”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Petra </a:t>
            </a:r>
            <a:r>
              <a:rPr lang="hr-H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Savu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hr-HR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vojnog pilota, da dođe k njemu u New York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 tehnički dobro educirana osoba od povjerenja on je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 bio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potreban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opsežnom diskretnom testiranju elektroautomobila u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Buffalou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okolici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1678288"/>
      </p:ext>
    </p:extLst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98892" y="337498"/>
            <a:ext cx="7928801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Prijenosni pretvarač za napajanje Teslinog elektroautomobila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869160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Prema kazivanju Petra Save </a:t>
            </a:r>
            <a:r>
              <a:rPr lang="hr-H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je </a:t>
            </a: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napajanje pogonskog indukcionog elektromotora adaptiranog automobila izradio poseban prijenosni </a:t>
            </a:r>
            <a:r>
              <a:rPr lang="hr-HR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širokopojasni prijemno-pretvarački sklop u kaskadnom spoju </a:t>
            </a: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koji je sadržavao 12 vakuumskih ispravljačkih cijevi (trioda</a:t>
            </a:r>
            <a:r>
              <a:rPr lang="hr-H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neobičnog </a:t>
            </a: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oblika s </a:t>
            </a:r>
            <a:r>
              <a:rPr lang="hr-H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hladnom katodom</a:t>
            </a:r>
            <a:endParaRPr lang="hr-H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su bile priključene na električni sklop koji se nalazio u kućištu dimenzija oko 60×30×15</a:t>
            </a:r>
            <a:r>
              <a:rPr lang="hr-HR" sz="28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 i sadržavao je 24 žičana otpornika i spojne vodove. Na kućištu su bile dvije metalne šipke promjera oko 6</a:t>
            </a:r>
            <a:r>
              <a:rPr lang="hr-HR" sz="28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 i duljine 75</a:t>
            </a:r>
            <a:r>
              <a:rPr lang="hr-HR" sz="28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 koje su služile kao prijemne antene za mikrovalove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hr-H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7529224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3117" y="337498"/>
            <a:ext cx="7886618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Prijenosni pretvarač za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napajanje Teslinog elektroautomobila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75252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Uređaj za napajanje elektromotora bio je učvršćen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strani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suvozača, na prethodno pripremljen slobodan prostor ispod ploče s instrumentima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je bio primarno priključen na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štapnu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antenu duljine oko 180</a:t>
            </a:r>
            <a:r>
              <a:rPr lang="hr-HR" sz="3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 učvršćenu na stražnjoj strani automobila i na dvije malene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utične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štapne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antene duljine oko 75</a:t>
            </a:r>
            <a:r>
              <a:rPr lang="hr-HR" sz="3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 utaknute na kućištu uređaja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ploči s uobičajenim instrumentima bili su dodani instrumenti koji su pokazivali vrijednosti nekih električnih veličina koje Tesla Savi nije htio objasniti</a:t>
            </a:r>
          </a:p>
        </p:txBody>
      </p:sp>
    </p:spTree>
    <p:extLst>
      <p:ext uri="{BB962C8B-B14F-4D97-AF65-F5344CB8AC3E}">
        <p14:creationId xmlns:p14="http://schemas.microsoft.com/office/powerpoint/2010/main" val="2189988032"/>
      </p:ext>
    </p:extLst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0265" y="337498"/>
            <a:ext cx="6423471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Blok shema napajanja Teslinog elektroautomobila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0" y="1988840"/>
            <a:ext cx="7720148" cy="4800600"/>
          </a:xfrm>
        </p:spPr>
      </p:pic>
    </p:spTree>
    <p:extLst>
      <p:ext uri="{BB962C8B-B14F-4D97-AF65-F5344CB8AC3E}">
        <p14:creationId xmlns:p14="http://schemas.microsoft.com/office/powerpoint/2010/main" val="155945624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94840" y="351146"/>
            <a:ext cx="8136904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Moguća shema Teslinog prijemno-pretvaračkog sklopa – serijski spoj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24" y="1916833"/>
            <a:ext cx="868475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33515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337498"/>
            <a:ext cx="8604448" cy="1257300"/>
          </a:xfrm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Moguća shema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Teslinog prijemno-pretvaračkog sklopa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paralelni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spoj</a:t>
            </a:r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08" y="1971622"/>
            <a:ext cx="8706990" cy="4769746"/>
          </a:xfrm>
        </p:spPr>
      </p:pic>
    </p:spTree>
    <p:extLst>
      <p:ext uri="{BB962C8B-B14F-4D97-AF65-F5344CB8AC3E}">
        <p14:creationId xmlns:p14="http://schemas.microsoft.com/office/powerpoint/2010/main" val="3551407047"/>
      </p:ext>
    </p:extLst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1168" y="337498"/>
            <a:ext cx="6406480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Pretvarač za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napajanje Teslinog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elektroautomobila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75252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Prema Teslinom kazivanju Petru Savi tijekom osmodnevnih testnih vožnji elektroautomobila taj tajnoviti prijemnik-pretvarač mogao je proizvoljno dugo opskrbljivati pogonski izmjenični elektromotor automobila, a mogao je zadovoljiti i sve energetske potrebe jedne kuće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Tesla je ponosno kazao Savi da će se takve aparature za napajanje slobodnom energijom uskoro masovno koristiti za pokretanje automobila, vlakova, brodova i zrakoplova  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4051324"/>
      </p:ext>
    </p:extLst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4936" y="357852"/>
            <a:ext cx="6406480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Pretvarač za </a:t>
            </a:r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napajanje Teslinog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elektroautomobila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608512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bi donekle udovoljio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Savinoj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znatiželji Tesla mu je ukratko objasnio da je taj tajnoviti uređaj samo prijemnik i pretvarač energije </a:t>
            </a:r>
            <a:r>
              <a:rPr lang="hr-HR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„zagonetnog zračenja koje dolazi iz etera”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slobodna električna energija pridobivena iz pozadinskog skalarnog mikrovalnog zračenja je posvuda dostupna u neograničenim količinama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„Čovječanstvo bi trebalo biti veoma zahvalno na njegovom postojanju”</a:t>
            </a:r>
            <a:r>
              <a:rPr lang="hr-H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kazao je Tesla Savi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738495"/>
      </p:ext>
    </p:extLst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0265" y="351146"/>
            <a:ext cx="6423471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Rezultati testiranja Teslinog elektroautomobila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869160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Elektroautomobil je prilikom višednevnog testiranja po gradu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Buffalou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okolici vozio Petar Savo, a Tesla je uvijek sjedio na mjestu suvozača i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šutke je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pomno pratio sve relevantne pogonske parametre na instrumentima ugrađenima na kontrolnoj ploči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Performanse Teslinog elektroautomobila bile su jednake, pa čak i bolje, nego tadašnjih moćnih automobila s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višecilindarskim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benzinskim motorima 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Prilikom testiranja Teslin elektroautomobil postigao je na ravnoj cesti brzinu od čak </a:t>
            </a:r>
            <a:r>
              <a:rPr lang="hr-HR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145</a:t>
            </a:r>
            <a:r>
              <a:rPr lang="hr-HR" sz="3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km/h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hr-HR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002382"/>
      </p:ext>
    </p:extLst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14700" y="344204"/>
            <a:ext cx="5889536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 elektroautomobil zbunjuje prolaznike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87624" y="2345432"/>
            <a:ext cx="6768752" cy="3819872"/>
          </a:xfrm>
        </p:spPr>
        <p:txBody>
          <a:bodyPr/>
          <a:lstStyle/>
          <a:p>
            <a:pPr marL="0" indent="0">
              <a:buNone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Prilikom vožnje ulicama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Buffaloa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Teslin elektroautomobil veoma je zbunjivao prolaznike koji su ga lako zapazili jer: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nije ispuštao plinove sagorijevanja i</a:t>
            </a:r>
          </a:p>
          <a:p>
            <a:pPr marL="360000" indent="-3600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 je gotovo nečujan u odnosu na automobile koji su imali bučan motor s unutarnjim sagorijevanjem 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582082"/>
      </p:ext>
    </p:extLst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7673" y="351146"/>
            <a:ext cx="5308654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Bitne osobine Teslinog elektroautomobila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869160"/>
          </a:xfrm>
        </p:spPr>
        <p:txBody>
          <a:bodyPr/>
          <a:lstStyle/>
          <a:p>
            <a:pPr marL="0" indent="0">
              <a:buNone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razliku od već tada poznatih elektroautomobila, koje su pokretali istosmjerni serijski motori napajani iz olovnih akumulatora, Teslin elektroautomobil pokretan izmjeničnim indukcionim motorom bio je: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 nezgrapnog i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osjetljivog pogonskog olovnog akumulatora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koji zauzima mnogo prostora te veoma ograničava brzinu i akcioni radijus automobila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neovisan o bilo kojem konvencionalnom izvoru energije jer je koristio slobodnu energiju iz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„etera”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 je stoga imao neograničen akcioni radijus</a:t>
            </a:r>
            <a:endParaRPr lang="hr-H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3135325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7673" y="371494"/>
            <a:ext cx="5308654" cy="1257306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Značajke suvremenih elektromobila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75252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Suvremeni elektroautomobili, unatoč silnom tehničkom i tehnološkom napretku unazad stotinjak godina, još uvijek imaju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punjive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baterije za napajanje motora i time sve bitne nedostatke kao i njihovi nezgrapni prethodnici s početka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stoljeća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Oni su mnogo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ekologičniji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od automobila pokretanih motorima s unutarnjim sagorijevanjem, ali </a:t>
            </a:r>
            <a:r>
              <a:rPr lang="hr-HR" sz="3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nisu energetski neovisni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jer se njihove baterije moraju puniti iz električne mreže pa stoga još uvijek imaju prilično ograničen akcioni radijus </a:t>
            </a:r>
            <a:endParaRPr lang="hr-H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2696296"/>
      </p:ext>
    </p:extLst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-13648" y="344204"/>
            <a:ext cx="9144000" cy="1257300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Suvremeni elektroautomobili s baterijama zahtijevaju mnogo jači </a:t>
            </a:r>
            <a:r>
              <a:rPr lang="hr-H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EES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0208" y="1988840"/>
            <a:ext cx="8964488" cy="4869160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Prenagli (pomodni) prijelaz na masovno korištenje elektroautomobila, umjesto klasičnih automobila pokretanih motorima s unutarnjim sagorijevanjem, postavljao bi teško održive zahtjeve za velikom dogradnjom elektroenergetskog sustava (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EES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Prema relevantnim procjenama </a:t>
            </a:r>
            <a:r>
              <a:rPr lang="hr-HR" sz="30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EES</a:t>
            </a:r>
            <a:r>
              <a:rPr lang="hr-HR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 se trebao udvostručiti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sva tri segmenta – proizvodnji, prijenosu i distribuciji – da bi mogao udovoljiti naglo narasle potrebe napajanja baterija elektroautomobila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bi bilo ekološki i prostorno teško održivo i izvedivo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hr-H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7388750"/>
      </p:ext>
    </p:extLst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44198"/>
            <a:ext cx="7772400" cy="1257306"/>
          </a:xfrm>
        </p:spPr>
        <p:txBody>
          <a:bodyPr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Suvremeni </a:t>
            </a:r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elektroautomobili su prijelazno rješenje!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4712" y="1988840"/>
            <a:ext cx="9036496" cy="475252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Stoga se suvremeni elektromobili mogu smatrati samo (pomodnim) prijelaznim rješenjem prema budućim visoko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ekologičnim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bezbaterijskim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elektromobilima koji će biti </a:t>
            </a:r>
            <a:r>
              <a:rPr lang="hr-HR" sz="3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energetski neovisni jer će se pokretati </a:t>
            </a:r>
            <a:r>
              <a:rPr lang="hr-HR" sz="3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svedostupnom</a:t>
            </a:r>
            <a:r>
              <a:rPr lang="hr-HR" sz="3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slobodnom energijom pridobivenom iz sveprisutnog pozadinskog skalarnog zračenja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Glavni razlog da se </a:t>
            </a:r>
            <a:r>
              <a:rPr lang="hr-HR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takva vozila </a:t>
            </a:r>
            <a:r>
              <a:rPr lang="hr-HR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još ne proizvode je sebičan profitni interes naftnih i elektroenergetskih korporacija koje ne žele izgubiti stečene tržišne pozicije pojavom lokalnih izvora besplatne energije</a:t>
            </a:r>
            <a:endParaRPr lang="hr-HR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6269115"/>
      </p:ext>
    </p:extLst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0265" y="346304"/>
            <a:ext cx="6423471" cy="645195"/>
          </a:xfrm>
        </p:spPr>
        <p:txBody>
          <a:bodyPr/>
          <a:lstStyle/>
          <a:p>
            <a:pPr algn="ctr"/>
            <a:r>
              <a:rPr lang="hr-H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Teslino vrijeme tek dolazi!</a:t>
            </a:r>
            <a:endParaRPr lang="hr-H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988840"/>
            <a:ext cx="8640960" cy="4752528"/>
          </a:xfrm>
        </p:spPr>
        <p:txBody>
          <a:bodyPr/>
          <a:lstStyle/>
          <a:p>
            <a:pPr marL="360000" indent="-3600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Teslinog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vizionarskog i dalekosežnog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koncepta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energetski neovisnog elektromobila </a:t>
            </a:r>
            <a:r>
              <a:rPr lang="hr-HR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 </a:t>
            </a:r>
            <a:r>
              <a:rPr lang="hr-HR" sz="30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punjivih</a:t>
            </a:r>
            <a:r>
              <a:rPr lang="hr-HR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baterija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 stoga neograničenog akcionog radijusa, napajanog iz lokalnog izvora slobodne energije pridobivene iz </a:t>
            </a:r>
            <a:r>
              <a:rPr lang="hr-HR" sz="3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„etera”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očito da je on bio </a:t>
            </a:r>
            <a:r>
              <a:rPr lang="hr-HR" sz="3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nenadmašan otkrivački velikan čije su vizije često bile daleko ispred njegova vremena.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Stoga su u pravu oni koji tvrde da </a:t>
            </a:r>
            <a:r>
              <a:rPr lang="hr-HR" sz="3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Teslino vrijeme tek dolazi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ono je naša </a:t>
            </a:r>
            <a:r>
              <a:rPr lang="hr-H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održiva visokotehnološka budućnost </a:t>
            </a:r>
            <a:r>
              <a:rPr lang="hr-H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temeljiti će se na njegovim otkrićima!</a:t>
            </a:r>
            <a:endParaRPr lang="hr-H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9252860"/>
      </p:ext>
    </p:extLst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60265" y="3429000"/>
            <a:ext cx="6423471" cy="1257306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Zahvaljujem na pozornosti i strpljenju!</a:t>
            </a:r>
            <a:endParaRPr lang="hr-HR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60"/>
            <a:ext cx="1979712" cy="3020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2195736" y="1196752"/>
            <a:ext cx="684076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9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Sadašnjost je njihova, ali budućnost je </a:t>
            </a:r>
            <a:r>
              <a:rPr lang="pl-PL" sz="29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moja!</a:t>
            </a:r>
            <a:endParaRPr lang="hr-HR" sz="29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738203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Nikola Tesla</Template>
  <TotalTime>766</TotalTime>
  <Words>1269</Words>
  <Application>Microsoft Office PowerPoint</Application>
  <PresentationFormat>Prikaz na zaslonu (4:3)</PresentationFormat>
  <Paragraphs>66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4" baseType="lpstr">
      <vt:lpstr>Fireball</vt:lpstr>
      <vt:lpstr>Teslin elektroautomobil Vozilo budućnosti</vt:lpstr>
      <vt:lpstr>Tesla poslovno propada i tone u zaborav</vt:lpstr>
      <vt:lpstr>Tesla ne posustaje u svojem otkrivačkom radu</vt:lpstr>
      <vt:lpstr>Tesla iznenađuje svojim elektroautomobilom</vt:lpstr>
      <vt:lpstr>Teslin patent za korištenje energije zračenja iz 1901.</vt:lpstr>
      <vt:lpstr>Tesla adaptira automobil → benzinski motor nadomješta električnim!</vt:lpstr>
      <vt:lpstr>Tesla adaptira automobil → benzinski motor nadomješta električnim!</vt:lpstr>
      <vt:lpstr>Tesla poziva svog daljnjeg rođaka Petra Savu u SAD</vt:lpstr>
      <vt:lpstr>Prijenosni pretvarač za napajanje Teslinog elektroautomobila</vt:lpstr>
      <vt:lpstr>Prijenosni pretvarač za napajanje Teslinog elektroautomobila</vt:lpstr>
      <vt:lpstr>Blok shema napajanja Teslinog elektroautomobila</vt:lpstr>
      <vt:lpstr>Moguća shema Teslinog prijemno-pretvaračkog sklopa – serijski spoj</vt:lpstr>
      <vt:lpstr>Moguća shema Teslinog prijemno-pretvaračkog sklopa – paralelni spoj</vt:lpstr>
      <vt:lpstr>Pretvarač za napajanje Teslinog elektroautomobila</vt:lpstr>
      <vt:lpstr>Pretvarač za napajanje Teslinog elektroautomobila</vt:lpstr>
      <vt:lpstr>Rezultati testiranja Teslinog elektroautomobila</vt:lpstr>
      <vt:lpstr>Teslin elektroautomobil zbunjuje prolaznike</vt:lpstr>
      <vt:lpstr>Bitne osobine Teslinog elektroautomobila</vt:lpstr>
      <vt:lpstr>Značajke suvremenih elektromobila</vt:lpstr>
      <vt:lpstr>Suvremeni elektroautomobili s baterijama zahtijevaju mnogo jači EES!</vt:lpstr>
      <vt:lpstr>Suvremeni elektroautomobili su prijelazno rješenje!</vt:lpstr>
      <vt:lpstr>Teslino vrijeme tek dolazi!</vt:lpstr>
      <vt:lpstr>Zahvaljujem na pozornosti i strpljenju!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Teslin elektroautomobil</dc:title>
  <dc:creator>Yvan</dc:creator>
  <cp:lastModifiedBy>Yvan</cp:lastModifiedBy>
  <cp:revision>203</cp:revision>
  <dcterms:created xsi:type="dcterms:W3CDTF">2015-01-10T20:26:05Z</dcterms:created>
  <dcterms:modified xsi:type="dcterms:W3CDTF">2015-01-21T11:33:44Z</dcterms:modified>
</cp:coreProperties>
</file>